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6858000" cx="12192000"/>
  <p:notesSz cx="6858000" cy="9144000"/>
  <p:embeddedFontLst>
    <p:embeddedFont>
      <p:font typeface="Overlock"/>
      <p:regular r:id="rId75"/>
      <p:bold r:id="rId76"/>
      <p:italic r:id="rId77"/>
      <p:boldItalic r:id="rId78"/>
    </p:embeddedFont>
    <p:embeddedFont>
      <p:font typeface="Libre Franklin"/>
      <p:regular r:id="rId79"/>
      <p:bold r:id="rId80"/>
      <p:italic r:id="rId81"/>
      <p:boldItalic r:id="rId82"/>
    </p:embeddedFont>
    <p:embeddedFont>
      <p:font typeface="Corben"/>
      <p:regular r:id="rId83"/>
      <p:bold r:id="rId84"/>
    </p:embeddedFont>
    <p:embeddedFont>
      <p:font typeface="Libre Baskerville"/>
      <p:regular r:id="rId85"/>
      <p:bold r:id="rId86"/>
      <p:italic r:id="rId87"/>
    </p:embeddedFont>
    <p:embeddedFont>
      <p:font typeface="Helvetica Neue"/>
      <p:regular r:id="rId88"/>
      <p:bold r:id="rId89"/>
      <p:italic r:id="rId90"/>
      <p:boldItalic r:id="rId91"/>
    </p:embeddedFont>
    <p:embeddedFont>
      <p:font typeface="Baumans"/>
      <p:regular r:id="rId92"/>
    </p:embeddedFont>
    <p:embeddedFont>
      <p:font typeface="Oi"/>
      <p:regular r:id="rId93"/>
    </p:embeddedFont>
    <p:embeddedFont>
      <p:font typeface="Spectral"/>
      <p:regular r:id="rId94"/>
      <p:bold r:id="rId95"/>
      <p:italic r:id="rId96"/>
      <p:boldItalic r:id="rId97"/>
    </p:embeddedFont>
    <p:embeddedFont>
      <p:font typeface="Arial Black"/>
      <p:regular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
          <p15:clr>
            <a:srgbClr val="A4A3A4"/>
          </p15:clr>
        </p15:guide>
        <p15:guide id="2">
          <p15:clr>
            <a:srgbClr val="A4A3A4"/>
          </p15:clr>
        </p15:guide>
      </p15:sldGuideLst>
    </p:ext>
    <p:ext uri="GoogleSlidesCustomDataVersion2">
      <go:slidesCustomData xmlns:go="http://customooxmlschemas.google.com/" r:id="rId99" roundtripDataSignature="AMtx7mgMhdgh0YZiqVBznBwdaiN0rL+K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6" orient="horz"/>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pectral-bold.fntdata"/><Relationship Id="rId94" Type="http://schemas.openxmlformats.org/officeDocument/2006/relationships/font" Target="fonts/Spectral-regular.fntdata"/><Relationship Id="rId97" Type="http://schemas.openxmlformats.org/officeDocument/2006/relationships/font" Target="fonts/Spectral-boldItalic.fntdata"/><Relationship Id="rId96" Type="http://schemas.openxmlformats.org/officeDocument/2006/relationships/font" Target="fonts/Spectral-italic.fntdata"/><Relationship Id="rId11" Type="http://schemas.openxmlformats.org/officeDocument/2006/relationships/slide" Target="slides/slide5.xml"/><Relationship Id="rId99" Type="http://customschemas.google.com/relationships/presentationmetadata" Target="metadata"/><Relationship Id="rId10" Type="http://schemas.openxmlformats.org/officeDocument/2006/relationships/slide" Target="slides/slide4.xml"/><Relationship Id="rId98" Type="http://schemas.openxmlformats.org/officeDocument/2006/relationships/font" Target="fonts/ArialBlack-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Oi-regular.fntdata"/><Relationship Id="rId92" Type="http://schemas.openxmlformats.org/officeDocument/2006/relationships/font" Target="fonts/Baumans-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Corben-bold.fntdata"/><Relationship Id="rId83" Type="http://schemas.openxmlformats.org/officeDocument/2006/relationships/font" Target="fonts/Corben-regular.fntdata"/><Relationship Id="rId86" Type="http://schemas.openxmlformats.org/officeDocument/2006/relationships/font" Target="fonts/LibreBaskerville-bold.fntdata"/><Relationship Id="rId85" Type="http://schemas.openxmlformats.org/officeDocument/2006/relationships/font" Target="fonts/LibreBaskerville-regular.fntdata"/><Relationship Id="rId88" Type="http://schemas.openxmlformats.org/officeDocument/2006/relationships/font" Target="fonts/HelveticaNeue-regular.fntdata"/><Relationship Id="rId87" Type="http://schemas.openxmlformats.org/officeDocument/2006/relationships/font" Target="fonts/LibreBaskerville-italic.fntdata"/><Relationship Id="rId89" Type="http://schemas.openxmlformats.org/officeDocument/2006/relationships/font" Target="fonts/HelveticaNeue-bold.fntdata"/><Relationship Id="rId80" Type="http://schemas.openxmlformats.org/officeDocument/2006/relationships/font" Target="fonts/LibreFranklin-bold.fntdata"/><Relationship Id="rId82" Type="http://schemas.openxmlformats.org/officeDocument/2006/relationships/font" Target="fonts/LibreFranklin-boldItalic.fntdata"/><Relationship Id="rId81" Type="http://schemas.openxmlformats.org/officeDocument/2006/relationships/font" Target="fonts/LibreFranklin-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font" Target="fonts/Overlock-regular.fntdata"/><Relationship Id="rId74" Type="http://schemas.openxmlformats.org/officeDocument/2006/relationships/slide" Target="slides/slide68.xml"/><Relationship Id="rId77" Type="http://schemas.openxmlformats.org/officeDocument/2006/relationships/font" Target="fonts/Overlock-italic.fntdata"/><Relationship Id="rId76" Type="http://schemas.openxmlformats.org/officeDocument/2006/relationships/font" Target="fonts/Overlock-bold.fntdata"/><Relationship Id="rId79" Type="http://schemas.openxmlformats.org/officeDocument/2006/relationships/font" Target="fonts/LibreFranklin-regular.fntdata"/><Relationship Id="rId78" Type="http://schemas.openxmlformats.org/officeDocument/2006/relationships/font" Target="fonts/Overlock-boldItalic.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14" name="Google Shape;314;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What if the number of users accessing your application increase and you need to scale your application? You need to add additional instances of your web application to share the load. Do we bring up a new container instance within the same POD? No! We create a new POD altogether with a new instance of the same application. As you can see we now have two instances of our web application running on two separate PODs on the same k8s system or node. What if the user base FURTHER increases and your current node has no sufficient capacity? Well THEN you can always deploy additional PODs on a new node in the cluster. You will have a new node added to the cluster to expand the cluster’s physical capacity. </a:t>
            </a:r>
            <a:endParaRPr/>
          </a:p>
          <a:p>
            <a:pPr indent="0" lvl="0" marL="0" rtl="0" algn="l">
              <a:lnSpc>
                <a:spcPct val="100000"/>
              </a:lnSpc>
              <a:spcBef>
                <a:spcPts val="0"/>
              </a:spcBef>
              <a:spcAft>
                <a:spcPts val="0"/>
              </a:spcAft>
              <a:buSzPts val="1400"/>
              <a:buNone/>
            </a:pPr>
            <a:br>
              <a:rPr lang="en-US"/>
            </a:br>
            <a:r>
              <a:rPr lang="en-US"/>
              <a:t>Now we just said that PODs usually have a one-to-one relationship with the containers, but, are we restricted to having a single container in a single POD? No! A single POD CAN have multiple containers, except for the fact that they are usually not multiple containers of the same kind. As we discussed in the previous slide, if our intention was to scale our application, then we would need to create additional PODs. But sometimes you might have a scenario were you have a helper container, that might be doing some kind of supporting task for our web application such as processing a user entered data, processing a file uploaded by the user etc. and you want these helper containers to live along side your application container. </a:t>
            </a:r>
            <a:endParaRPr/>
          </a:p>
        </p:txBody>
      </p:sp>
      <p:sp>
        <p:nvSpPr>
          <p:cNvPr id="447" name="Google Shape;44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Kubernetes nodes: worker nodes (can be VM or physical machines) that maintain multiple running pods and provide Kubernetes’ runtime environment. Main components on worker nodes [need to have at least 3 master nodes in a production grade cluster] 🡪 The reason for using </a:t>
            </a:r>
            <a:r>
              <a:rPr b="1" lang="en-US"/>
              <a:t>3 master nodes</a:t>
            </a:r>
            <a:r>
              <a:rPr lang="en-US"/>
              <a:t> in a Kubernetes cluster instead of 2 is related to the </a:t>
            </a:r>
            <a:r>
              <a:rPr b="1" lang="en-US"/>
              <a:t>quorum</a:t>
            </a:r>
            <a:r>
              <a:rPr lang="en-US"/>
              <a:t> required for the </a:t>
            </a:r>
            <a:r>
              <a:rPr b="1" lang="en-US"/>
              <a:t>etcd</a:t>
            </a:r>
            <a:r>
              <a:rPr lang="en-US"/>
              <a:t> db, which is a distributed key-value store that holds the cluster's state. In a Kubernetes cluster, </a:t>
            </a:r>
            <a:r>
              <a:rPr b="1" lang="en-US"/>
              <a:t>etcd</a:t>
            </a:r>
            <a:r>
              <a:rPr lang="en-US"/>
              <a:t> uses a </a:t>
            </a:r>
            <a:r>
              <a:rPr b="1" lang="en-US"/>
              <a:t>Raft consensus algorithm</a:t>
            </a:r>
            <a:r>
              <a:rPr lang="en-US"/>
              <a:t> to ensure consistency and fault tolerance. In a Raft-based system, the majority of nodes must agree on the state of the data to commit changes. </a:t>
            </a:r>
            <a:endParaRPr/>
          </a:p>
          <a:p>
            <a:pPr indent="0" lvl="0" marL="0" rtl="0" algn="l">
              <a:lnSpc>
                <a:spcPct val="100000"/>
              </a:lnSpc>
              <a:spcBef>
                <a:spcPts val="0"/>
              </a:spcBef>
              <a:spcAft>
                <a:spcPts val="0"/>
              </a:spcAft>
              <a:buSzPts val="1400"/>
              <a:buNone/>
            </a:pPr>
            <a:r>
              <a:rPr b="1" lang="en-US"/>
              <a:t>etcd:</a:t>
            </a:r>
            <a:r>
              <a:rPr lang="en-US"/>
              <a:t> A distributed key-value store that stores the cluster's configuration data and state.</a:t>
            </a:r>
            <a:br>
              <a:rPr lang="en-US"/>
            </a:br>
            <a:r>
              <a:rPr b="1" lang="en-US"/>
              <a:t>Scheduler:</a:t>
            </a:r>
            <a:r>
              <a:rPr lang="en-US"/>
              <a:t> Assigns newly created pods to nodes based on available resources and constraints.</a:t>
            </a:r>
            <a:br>
              <a:rPr lang="en-US"/>
            </a:br>
            <a:r>
              <a:rPr b="1" lang="en-US"/>
              <a:t>API Server:</a:t>
            </a:r>
            <a:r>
              <a:rPr lang="en-US"/>
              <a:t> Exposes the Kubernetes API and serves as the interface between the user and the cluster.</a:t>
            </a:r>
            <a:br>
              <a:rPr lang="en-US"/>
            </a:br>
            <a:r>
              <a:rPr b="1" lang="en-US"/>
              <a:t>Controller Manager:</a:t>
            </a:r>
            <a:r>
              <a:rPr lang="en-US"/>
              <a:t> Ensures desired state of cluster by running controllers that manage resources like replication, scaling &amp; health checks.</a:t>
            </a:r>
            <a:br>
              <a:rPr lang="en-US"/>
            </a:br>
            <a:r>
              <a:rPr b="1" lang="en-US"/>
              <a:t>kube-proxy:</a:t>
            </a:r>
            <a:r>
              <a:rPr lang="en-US"/>
              <a:t> Manages network routing for services, enabling communication between pods across nodes.</a:t>
            </a:r>
            <a:br>
              <a:rPr lang="en-US"/>
            </a:br>
            <a:r>
              <a:rPr b="1" lang="en-US"/>
              <a:t>kubelet:</a:t>
            </a:r>
            <a:r>
              <a:rPr lang="en-US"/>
              <a:t> An agent running on each node that ensures the containers in the pod are healthy and running as expected (the Capitan of the cluster)</a:t>
            </a:r>
            <a:br>
              <a:rPr lang="en-US"/>
            </a:br>
            <a:r>
              <a:rPr b="1" lang="en-US"/>
              <a:t>Controller Runtime:</a:t>
            </a:r>
            <a:r>
              <a:rPr lang="en-US"/>
              <a:t> A library for writing Kubernetes controllers, allowing the automation of complex tasks like deployment and scaling.</a:t>
            </a:r>
            <a:endParaRPr/>
          </a:p>
        </p:txBody>
      </p:sp>
      <p:sp>
        <p:nvSpPr>
          <p:cNvPr id="461" name="Google Shape;461;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Kubernetes nodes: worker nodes (can be VM or physical machines) that maintain multiple running pods and provide Kubernetes’ runtime environment. Main components on worker nodes</a:t>
            </a:r>
            <a:endParaRPr/>
          </a:p>
          <a:p>
            <a:pPr indent="0" lvl="0" marL="0" marR="0" rtl="0" algn="l">
              <a:lnSpc>
                <a:spcPct val="100000"/>
              </a:lnSpc>
              <a:spcBef>
                <a:spcPts val="0"/>
              </a:spcBef>
              <a:spcAft>
                <a:spcPts val="0"/>
              </a:spcAft>
              <a:buClr>
                <a:srgbClr val="000000"/>
              </a:buClr>
              <a:buSzPts val="1400"/>
              <a:buFont typeface="Arial"/>
              <a:buNone/>
            </a:pPr>
            <a:r>
              <a:rPr b="1" lang="en-US"/>
              <a:t>etcd:</a:t>
            </a:r>
            <a:r>
              <a:rPr lang="en-US"/>
              <a:t> A distributed key-value store that stores the cluster's configuration data and state.</a:t>
            </a:r>
            <a:br>
              <a:rPr lang="en-US"/>
            </a:br>
            <a:r>
              <a:rPr b="1" lang="en-US"/>
              <a:t>Scheduler:</a:t>
            </a:r>
            <a:r>
              <a:rPr lang="en-US"/>
              <a:t> Assigns newly created pods to nodes based on available resources and constraints.</a:t>
            </a:r>
            <a:br>
              <a:rPr lang="en-US"/>
            </a:br>
            <a:r>
              <a:rPr b="1" lang="en-US"/>
              <a:t>API Server:</a:t>
            </a:r>
            <a:r>
              <a:rPr lang="en-US"/>
              <a:t> Exposes the Kubernetes API and serves as the interface between the user and the cluster.</a:t>
            </a:r>
            <a:br>
              <a:rPr lang="en-US"/>
            </a:br>
            <a:r>
              <a:rPr b="1" lang="en-US"/>
              <a:t>Controller Manager:</a:t>
            </a:r>
            <a:r>
              <a:rPr lang="en-US"/>
              <a:t> Ensures desired state of cluster by running controllers that manage resources like replication, scaling &amp; health checks.</a:t>
            </a:r>
            <a:br>
              <a:rPr lang="en-US"/>
            </a:br>
            <a:r>
              <a:rPr b="1" lang="en-US"/>
              <a:t>kube-proxy:</a:t>
            </a:r>
            <a:r>
              <a:rPr lang="en-US"/>
              <a:t> Manages network routing for services, enabling communication between pods across nodes.</a:t>
            </a:r>
            <a:br>
              <a:rPr lang="en-US"/>
            </a:br>
            <a:r>
              <a:rPr b="1" lang="en-US"/>
              <a:t>kubelet:</a:t>
            </a:r>
            <a:r>
              <a:rPr lang="en-US"/>
              <a:t> An agent running on each node that ensures the containers in the pod are healthy and running as expected.</a:t>
            </a:r>
            <a:br>
              <a:rPr lang="en-US"/>
            </a:br>
            <a:r>
              <a:rPr b="1" lang="en-US"/>
              <a:t>Container runtime: </a:t>
            </a:r>
            <a:r>
              <a:rPr b="0" i="0" lang="en-US" sz="1200" u="none" cap="none" strike="noStrike">
                <a:solidFill>
                  <a:schemeClr val="dk1"/>
                </a:solidFill>
                <a:latin typeface="Calibri"/>
                <a:ea typeface="Calibri"/>
                <a:cs typeface="Calibri"/>
                <a:sym typeface="Calibri"/>
              </a:rPr>
              <a:t>A container runtime, also known as container engine, is a software component that can run containers on a host operating system. E.g. Docker and containerd.</a:t>
            </a:r>
            <a:endParaRPr/>
          </a:p>
          <a:p>
            <a:pPr indent="0" lvl="0" marL="0" rtl="0" algn="l">
              <a:lnSpc>
                <a:spcPct val="100000"/>
              </a:lnSpc>
              <a:spcBef>
                <a:spcPts val="0"/>
              </a:spcBef>
              <a:spcAft>
                <a:spcPts val="0"/>
              </a:spcAft>
              <a:buSzPts val="1400"/>
              <a:buNone/>
            </a:pPr>
            <a:r>
              <a:t/>
            </a:r>
            <a:endParaRPr/>
          </a:p>
        </p:txBody>
      </p:sp>
      <p:sp>
        <p:nvSpPr>
          <p:cNvPr id="479" name="Google Shape;47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Kubernetes nodes: worker nodes (can be VM or physical machines) that maintain multiple running pods and provide Kubernetes’ runtime environment. Main components on worker nodes</a:t>
            </a:r>
            <a:endParaRPr/>
          </a:p>
          <a:p>
            <a:pPr indent="0" lvl="0" marL="0" marR="0" rtl="0" algn="l">
              <a:lnSpc>
                <a:spcPct val="100000"/>
              </a:lnSpc>
              <a:spcBef>
                <a:spcPts val="0"/>
              </a:spcBef>
              <a:spcAft>
                <a:spcPts val="0"/>
              </a:spcAft>
              <a:buClr>
                <a:srgbClr val="000000"/>
              </a:buClr>
              <a:buSzPts val="1400"/>
              <a:buFont typeface="Arial"/>
              <a:buNone/>
            </a:pPr>
            <a:r>
              <a:rPr b="1" lang="en-US"/>
              <a:t>etcd:</a:t>
            </a:r>
            <a:r>
              <a:rPr lang="en-US"/>
              <a:t> A distributed key-value store that stores the cluster's configuration data and state.</a:t>
            </a:r>
            <a:br>
              <a:rPr lang="en-US"/>
            </a:br>
            <a:r>
              <a:rPr b="1" lang="en-US"/>
              <a:t>Scheduler:</a:t>
            </a:r>
            <a:r>
              <a:rPr lang="en-US"/>
              <a:t> Assigns newly created pods to nodes based on available resources and constraints.</a:t>
            </a:r>
            <a:br>
              <a:rPr lang="en-US"/>
            </a:br>
            <a:r>
              <a:rPr b="1" lang="en-US"/>
              <a:t>API Server:</a:t>
            </a:r>
            <a:r>
              <a:rPr lang="en-US"/>
              <a:t> Exposes the Kubernetes API and serves as the interface between the user and the cluster.</a:t>
            </a:r>
            <a:br>
              <a:rPr lang="en-US"/>
            </a:br>
            <a:r>
              <a:rPr b="1" lang="en-US"/>
              <a:t>Controller Manager:</a:t>
            </a:r>
            <a:r>
              <a:rPr lang="en-US"/>
              <a:t> Ensures desired state of cluster by running controllers that manage resources like replication, scaling &amp; health checks.</a:t>
            </a:r>
            <a:br>
              <a:rPr lang="en-US"/>
            </a:br>
            <a:r>
              <a:rPr b="1" lang="en-US"/>
              <a:t>kube-proxy:</a:t>
            </a:r>
            <a:r>
              <a:rPr lang="en-US"/>
              <a:t> Manages network routing for services, enabling communication between pods across nodes.</a:t>
            </a:r>
            <a:br>
              <a:rPr lang="en-US"/>
            </a:br>
            <a:r>
              <a:rPr b="1" lang="en-US"/>
              <a:t>kubelet:</a:t>
            </a:r>
            <a:r>
              <a:rPr lang="en-US"/>
              <a:t> An agent running on each node that ensures the containers in the pod are healthy and running as expected.</a:t>
            </a:r>
            <a:br>
              <a:rPr lang="en-US"/>
            </a:br>
            <a:r>
              <a:rPr b="1" lang="en-US"/>
              <a:t>Container runtime: </a:t>
            </a:r>
            <a:r>
              <a:rPr b="0" i="0" lang="en-US" sz="1200" u="none" cap="none" strike="noStrike">
                <a:solidFill>
                  <a:schemeClr val="dk1"/>
                </a:solidFill>
                <a:latin typeface="Calibri"/>
                <a:ea typeface="Calibri"/>
                <a:cs typeface="Calibri"/>
                <a:sym typeface="Calibri"/>
              </a:rPr>
              <a:t>A container runtime, also known as container engine, is a software component that can run containers on a host operating system. E.g. Docker and containerd.</a:t>
            </a:r>
            <a:endParaRPr/>
          </a:p>
        </p:txBody>
      </p:sp>
      <p:sp>
        <p:nvSpPr>
          <p:cNvPr id="492" name="Google Shape;49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Etcd is the key-value store where Kubernetes keeps all of its data, including configurations, cluster states, and desired states of applications. Imagine etcd as a notebook where Kubernetes writes down everything it needs to remember about the cluster. For example, if we define that we want 3 replicas of an app in a manifest file, Kubernetes stores this desired state in etcd. RAFT (Reliable And Fault Tolerant) consensus-based algorithm.</a:t>
            </a:r>
            <a:endParaRPr/>
          </a:p>
          <a:p>
            <a:pPr indent="0" lvl="0" marL="0" rtl="0" algn="l">
              <a:lnSpc>
                <a:spcPct val="100000"/>
              </a:lnSpc>
              <a:spcBef>
                <a:spcPts val="0"/>
              </a:spcBef>
              <a:spcAft>
                <a:spcPts val="0"/>
              </a:spcAft>
              <a:buSzPts val="1400"/>
              <a:buNone/>
            </a:pPr>
            <a:r>
              <a:t/>
            </a:r>
            <a:endParaRPr/>
          </a:p>
        </p:txBody>
      </p:sp>
      <p:sp>
        <p:nvSpPr>
          <p:cNvPr id="508" name="Google Shape;50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The Kubernetes </a:t>
            </a:r>
            <a:r>
              <a:rPr b="1" lang="en-US"/>
              <a:t>scheduler</a:t>
            </a:r>
            <a:r>
              <a:rPr lang="en-US"/>
              <a:t> is responsible for selecting the appropriate node for a pod to run on based on resource availability, constraints, and policies. The key components of the scheduler include:</a:t>
            </a:r>
            <a:endParaRPr/>
          </a:p>
          <a:p>
            <a:pPr indent="-228600" lvl="0" marL="457200" marR="0" rtl="0" algn="l">
              <a:lnSpc>
                <a:spcPct val="100000"/>
              </a:lnSpc>
              <a:spcBef>
                <a:spcPts val="0"/>
              </a:spcBef>
              <a:spcAft>
                <a:spcPts val="0"/>
              </a:spcAft>
              <a:buSzPts val="1400"/>
              <a:buNone/>
            </a:pPr>
            <a:r>
              <a:rPr b="1" lang="en-US"/>
              <a:t>Scheduler Extenders</a:t>
            </a:r>
            <a:r>
              <a:rPr lang="en-US"/>
              <a:t>: Custom extensions to modify or enhance the scheduling process.</a:t>
            </a:r>
            <a:endParaRPr/>
          </a:p>
          <a:p>
            <a:pPr indent="-228600" lvl="0" marL="457200" marR="0" rtl="0" algn="l">
              <a:lnSpc>
                <a:spcPct val="100000"/>
              </a:lnSpc>
              <a:spcBef>
                <a:spcPts val="0"/>
              </a:spcBef>
              <a:spcAft>
                <a:spcPts val="0"/>
              </a:spcAft>
              <a:buSzPts val="1400"/>
              <a:buNone/>
            </a:pPr>
            <a:r>
              <a:rPr b="1" lang="en-US"/>
              <a:t>Predicates</a:t>
            </a:r>
            <a:r>
              <a:rPr lang="en-US"/>
              <a:t>: Functions that evaluate whether a node can accommodate a pod based on factors like CPU, memory, and other node-specific constraints.</a:t>
            </a:r>
            <a:endParaRPr/>
          </a:p>
          <a:p>
            <a:pPr indent="-228600" lvl="0" marL="457200" marR="0" rtl="0" algn="l">
              <a:lnSpc>
                <a:spcPct val="100000"/>
              </a:lnSpc>
              <a:spcBef>
                <a:spcPts val="0"/>
              </a:spcBef>
              <a:spcAft>
                <a:spcPts val="0"/>
              </a:spcAft>
              <a:buSzPts val="1400"/>
              <a:buNone/>
            </a:pPr>
            <a:r>
              <a:rPr b="1" lang="en-US"/>
              <a:t>Priorities</a:t>
            </a:r>
            <a:r>
              <a:rPr lang="en-US"/>
              <a:t>: Weigh the nodes based on specific priorities, such as affinity rules or resource optimization, to determine the best fit.</a:t>
            </a:r>
            <a:endParaRPr/>
          </a:p>
          <a:p>
            <a:pPr indent="-228600" lvl="0" marL="457200" marR="0" rtl="0" algn="l">
              <a:lnSpc>
                <a:spcPct val="100000"/>
              </a:lnSpc>
              <a:spcBef>
                <a:spcPts val="0"/>
              </a:spcBef>
              <a:spcAft>
                <a:spcPts val="0"/>
              </a:spcAft>
              <a:buSzPts val="1400"/>
              <a:buNone/>
            </a:pPr>
            <a:r>
              <a:rPr b="1" lang="en-US"/>
              <a:t>Binding</a:t>
            </a:r>
            <a:r>
              <a:rPr lang="en-US"/>
              <a:t>: After selecting the node, the scheduler binds the pod to the chosen node by updating the pod's specification in the API server.</a:t>
            </a:r>
            <a:endParaRPr/>
          </a:p>
          <a:p>
            <a:pPr indent="-228600" lvl="0" marL="457200" marR="0" rtl="0" algn="l">
              <a:lnSpc>
                <a:spcPct val="100000"/>
              </a:lnSpc>
              <a:spcBef>
                <a:spcPts val="0"/>
              </a:spcBef>
              <a:spcAft>
                <a:spcPts val="0"/>
              </a:spcAft>
              <a:buSzPts val="1400"/>
              <a:buNone/>
            </a:pPr>
            <a:r>
              <a:rPr lang="en-US"/>
              <a:t>The scheduler works by constantly watching the API server for unscheduled pods, evaluating the available nodes, and assigning the pods based on the criteria mentioned above.</a:t>
            </a:r>
            <a:endParaRPr/>
          </a:p>
        </p:txBody>
      </p:sp>
      <p:sp>
        <p:nvSpPr>
          <p:cNvPr id="528" name="Google Shape;52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Kubernetes API server communicates with the </a:t>
            </a:r>
            <a:r>
              <a:rPr b="1" lang="en-US"/>
              <a:t>kubelet</a:t>
            </a:r>
            <a:r>
              <a:rPr lang="en-US"/>
              <a:t> by sending and receiving instructions regarding the desired state of the containers on a node, such as pod specifications, health checks, and updates, allowing the kubelet to ensure that the containers are running and managed according to the cluster's desired state.</a:t>
            </a:r>
            <a:endParaRPr/>
          </a:p>
          <a:p>
            <a:pPr indent="0" lvl="0" marL="0" rtl="0" algn="l">
              <a:lnSpc>
                <a:spcPct val="100000"/>
              </a:lnSpc>
              <a:spcBef>
                <a:spcPts val="0"/>
              </a:spcBef>
              <a:spcAft>
                <a:spcPts val="0"/>
              </a:spcAft>
              <a:buSzPts val="1400"/>
              <a:buNone/>
            </a:pPr>
            <a:r>
              <a:t/>
            </a:r>
            <a:endParaRPr/>
          </a:p>
        </p:txBody>
      </p:sp>
      <p:sp>
        <p:nvSpPr>
          <p:cNvPr id="542" name="Google Shape;54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Kubernetes API server serves as the central management interface that exposes the API, handles requests from users or clients, and interacts with other components to maintain the desired state of the cluster.</a:t>
            </a:r>
            <a:endParaRPr/>
          </a:p>
        </p:txBody>
      </p:sp>
      <p:sp>
        <p:nvSpPr>
          <p:cNvPr id="555" name="Google Shape;55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lang="en-US"/>
              <a:t>kube-proxy</a:t>
            </a:r>
            <a:r>
              <a:rPr lang="en-US"/>
              <a:t> in Kubernetes is responsible for maintaining network rules on each node, enabling communication between pods and services. It manages the routing of network traffic to the correct pod by handling load balancing and ensuring that traffic is directed to the appropriate endpoint, whether the pod is on the same node or a different one. Underneath, kube-proxy uses </a:t>
            </a:r>
            <a:r>
              <a:rPr b="1" lang="en-US"/>
              <a:t>iptables</a:t>
            </a:r>
            <a:r>
              <a:rPr lang="en-US"/>
              <a:t> (a Linux utility) or </a:t>
            </a:r>
            <a:r>
              <a:rPr b="1" lang="en-US"/>
              <a:t>IPVS (IP Virtual Server)</a:t>
            </a:r>
            <a:r>
              <a:rPr lang="en-US"/>
              <a:t> for efficient load balancing and service discovery. </a:t>
            </a:r>
            <a:r>
              <a:rPr b="1" lang="en-US"/>
              <a:t>iptables</a:t>
            </a:r>
            <a:r>
              <a:rPr lang="en-US"/>
              <a:t> is the default technology, allowing kube-proxy to create and manage network rules that rewrite packet destinations and direct traffic to the correct pod. For improved performance in larger clusters, kube-proxy can also switch to </a:t>
            </a:r>
            <a:r>
              <a:rPr b="1" lang="en-US"/>
              <a:t>IPVS</a:t>
            </a:r>
            <a:r>
              <a:rPr lang="en-US"/>
              <a:t>, which provides better scalability and faster processing. Additionally, kube-proxy can use a </a:t>
            </a:r>
            <a:r>
              <a:rPr b="1" lang="en-US"/>
              <a:t>SOCKS5 proxy</a:t>
            </a:r>
            <a:r>
              <a:rPr lang="en-US"/>
              <a:t> in userspace mode for forwarding traffic to pods. These technologies enable kube-proxy to effectively manage network connectivity and routing within a Kubernetes cluster.</a:t>
            </a:r>
            <a:endParaRPr/>
          </a:p>
          <a:p>
            <a:pPr indent="0" lvl="0" marL="0" rtl="0" algn="l">
              <a:lnSpc>
                <a:spcPct val="100000"/>
              </a:lnSpc>
              <a:spcBef>
                <a:spcPts val="0"/>
              </a:spcBef>
              <a:spcAft>
                <a:spcPts val="0"/>
              </a:spcAft>
              <a:buSzPts val="1400"/>
              <a:buNone/>
            </a:pPr>
            <a:r>
              <a:t/>
            </a:r>
            <a:endParaRPr/>
          </a:p>
        </p:txBody>
      </p:sp>
      <p:sp>
        <p:nvSpPr>
          <p:cNvPr id="568" name="Google Shape;568;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t>
            </a:r>
            <a:r>
              <a:rPr b="1" lang="en-US"/>
              <a:t>Controller Manager</a:t>
            </a:r>
            <a:r>
              <a:rPr lang="en-US"/>
              <a:t> in Kubernetes is responsible for ensuring that the desired state of the cluster is maintained. It runs various controllers that watch the state of the cluster and take actions to reconcile the current state with the desired state. For example, the </a:t>
            </a:r>
            <a:r>
              <a:rPr b="1" lang="en-US"/>
              <a:t>ReplicationController</a:t>
            </a:r>
            <a:r>
              <a:rPr lang="en-US"/>
              <a:t> ensures that the correct number of replicas of a pod are running, while the </a:t>
            </a:r>
            <a:r>
              <a:rPr b="1" lang="en-US"/>
              <a:t>DeploymentController</a:t>
            </a:r>
            <a:r>
              <a:rPr lang="en-US"/>
              <a:t> manages the rollout of new versions of an application. The Controller Manager handles tasks like scaling pods, maintaining services, and ensuring high availability.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Deployment</a:t>
            </a:r>
            <a:r>
              <a:rPr lang="en-US"/>
              <a:t>: Manages the deployment and scaling of a set of identical pods, ensuring desired state and handling updates and rollbacks.</a:t>
            </a:r>
            <a:br>
              <a:rPr lang="en-US"/>
            </a:br>
            <a:r>
              <a:rPr b="1" lang="en-US"/>
              <a:t>ReplicaSet</a:t>
            </a:r>
            <a:r>
              <a:rPr lang="en-US"/>
              <a:t>: Ensures a specified number of identical pod replicas are running, often used by Deployments to maintain availability.</a:t>
            </a:r>
            <a:br>
              <a:rPr lang="en-US"/>
            </a:br>
            <a:r>
              <a:rPr b="1" lang="en-US"/>
              <a:t>DaemonSet</a:t>
            </a:r>
            <a:r>
              <a:rPr lang="en-US"/>
              <a:t>: Ensures that a copy of a pod runs on all or selected nodes in the cluster, typically for background or system services.</a:t>
            </a:r>
            <a:br>
              <a:rPr lang="en-US"/>
            </a:br>
            <a:r>
              <a:rPr b="1" lang="en-US"/>
              <a:t>StatefulSet</a:t>
            </a:r>
            <a:r>
              <a:rPr lang="en-US"/>
              <a:t>: Manages stateful applications by providing stable, unique identities, persistent storage, and ordered pod deployment.</a:t>
            </a:r>
            <a:br>
              <a:rPr lang="en-US"/>
            </a:br>
            <a:r>
              <a:rPr b="1" lang="en-US"/>
              <a:t>Namespace</a:t>
            </a:r>
            <a:r>
              <a:rPr lang="en-US"/>
              <a:t>: Provides logical separation within a cluster, enabling multiple environments or teams to coexist independently.</a:t>
            </a:r>
            <a:br>
              <a:rPr lang="en-US"/>
            </a:br>
            <a:r>
              <a:rPr b="1" lang="en-US"/>
              <a:t>Persistent Volume (PV)</a:t>
            </a:r>
            <a:r>
              <a:rPr lang="en-US"/>
              <a:t>: An abstraction for storage that provides persistent storage independent of pod lifecycle, managed by the Kubernetes administrator.</a:t>
            </a:r>
            <a:endParaRPr/>
          </a:p>
        </p:txBody>
      </p:sp>
      <p:sp>
        <p:nvSpPr>
          <p:cNvPr id="580" name="Google Shape;580;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92" name="Google Shape;59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For application developers working with Kubernetes, the process can be broken down into three simple steps:</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1:</a:t>
            </a:r>
            <a:r>
              <a:rPr b="0" i="0" lang="en-US" sz="1200" u="none" cap="none" strike="noStrike">
                <a:solidFill>
                  <a:schemeClr val="dk1"/>
                </a:solidFill>
                <a:latin typeface="Calibri"/>
                <a:ea typeface="Calibri"/>
                <a:cs typeface="Calibri"/>
                <a:sym typeface="Calibri"/>
              </a:rPr>
              <a:t> Developers create manifest files (typically written in YAML or JSON) that describe their applications, specifying the number of instances, resource requirements, and configurations. These manifest files are then submitted to Kubernetes.</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2:</a:t>
            </a:r>
            <a:r>
              <a:rPr b="0" i="0" lang="en-US" sz="1200" u="none" cap="none" strike="noStrike">
                <a:solidFill>
                  <a:schemeClr val="dk1"/>
                </a:solidFill>
                <a:latin typeface="Calibri"/>
                <a:ea typeface="Calibri"/>
                <a:cs typeface="Calibri"/>
                <a:sym typeface="Calibri"/>
              </a:rPr>
              <a:t> Kubernetes takes these manifest files, validates them, and deploys the applications across its cluster of worker nodes, ensuring that resources are allocated appropriately.</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3:</a:t>
            </a:r>
            <a:r>
              <a:rPr b="0" i="0" lang="en-US" sz="1200" u="none" cap="none" strike="noStrike">
                <a:solidFill>
                  <a:schemeClr val="dk1"/>
                </a:solidFill>
                <a:latin typeface="Calibri"/>
                <a:ea typeface="Calibri"/>
                <a:cs typeface="Calibri"/>
                <a:sym typeface="Calibri"/>
              </a:rPr>
              <a:t> Kubernetes continuously manages the entire lifecycle of the applications based on the instructions provided in the manifest files. This includes tasks like scaling, restarting failed containers, and ensuring the desired state of the application is maintained.</a:t>
            </a:r>
            <a:endParaRPr/>
          </a:p>
        </p:txBody>
      </p:sp>
      <p:sp>
        <p:nvSpPr>
          <p:cNvPr id="600" name="Google Shape;600;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Here’s what happens in each step:</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1 - The Developer Submits a Request</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 developer creates a manifest file (YAML or JSON) describing the desired state, such as deploying a pod or scaling an application. Then, the developer runs a command, like:</a:t>
            </a:r>
            <a:endParaRPr/>
          </a:p>
          <a:p>
            <a:pPr indent="-228600" lvl="0" marL="457200" marR="0" rtl="0" algn="l">
              <a:lnSpc>
                <a:spcPct val="100000"/>
              </a:lnSpc>
              <a:spcBef>
                <a:spcPts val="0"/>
              </a:spcBef>
              <a:spcAft>
                <a:spcPts val="0"/>
              </a:spcAft>
              <a:buSzPts val="1400"/>
              <a:buNone/>
            </a:pPr>
            <a:r>
              <a:rPr lang="en-US"/>
              <a:t>kubectl apply -f my-app.yaml</a:t>
            </a:r>
            <a:r>
              <a:rPr b="0" i="0" lang="en-US" sz="1200" u="none" cap="none" strike="noStrike">
                <a:solidFill>
                  <a:schemeClr val="dk1"/>
                </a:solidFill>
                <a:latin typeface="Calibri"/>
                <a:ea typeface="Calibri"/>
                <a:cs typeface="Calibri"/>
                <a:sym typeface="Calibri"/>
              </a:rPr>
              <a:t>The kubectl command-line tool sends this request to the API Server.</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2 - API Server Processes the Request</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API Server (kube-apiserver) receives the request and validates the manifest file for correctness (syntax, resource names, etc.). </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After validation, the API Server stores the request in etcd, the cluster's key-value store. This is to ensure the current state of the cluster (what’s running) and the desired state (what the developer wants) are tracked persistently.</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3 - Scheduler Assigns a Node</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Once the request is stored in etcd, the Scheduler steps in. It checks the cluster’s available nodes and resources to determine the best place to run the pod.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Scheduler also considers factors like CPU, memory availability, and affinity rules to make its decision. After assigning the pod to a specific node, the Scheduler updates the API Server with this information.</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4 - Kubelet Starts the Pod on the Node</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API Server informs the Kubelet (the main worker agent) on the chosen node about the new pod to be created.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Kubelet pulls the container image from a container registry such as Docker Hub and starts the container on the node using the container runtime (for example, Docker). It then monitors the pod to ensure it is running as expected.</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Step 5 - The Pod Runs and Reports Back</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Once the container is up and running, the Kubelet communicates with the API Server, confirming that the pod has been successfully started.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API Server updates etcd with the current state of the cluster to reflect this change. If something goes wrong (such as the container crashing), the Controller Manager detects this issue and restarts the pod to ensure the desired state is restored. </a:t>
            </a:r>
            <a:endParaRPr/>
          </a:p>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08" name="Google Shape;608;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 example of how the API server works with the kubelet:</a:t>
            </a:r>
            <a:endParaRPr/>
          </a:p>
          <a:p>
            <a:pPr indent="0" lvl="0" marL="0" rtl="0" algn="l">
              <a:lnSpc>
                <a:spcPct val="100000"/>
              </a:lnSpc>
              <a:spcBef>
                <a:spcPts val="0"/>
              </a:spcBef>
              <a:spcAft>
                <a:spcPts val="0"/>
              </a:spcAft>
              <a:buSzPts val="1400"/>
              <a:buNone/>
            </a:pPr>
            <a:r>
              <a:rPr lang="en-US"/>
              <a:t>1. User or Controller: A user or a controller submits a request to the Kubernetes API server to create a new pod with a specific container image.</a:t>
            </a:r>
            <a:endParaRPr/>
          </a:p>
          <a:p>
            <a:pPr indent="0" lvl="0" marL="0" rtl="0" algn="l">
              <a:lnSpc>
                <a:spcPct val="100000"/>
              </a:lnSpc>
              <a:spcBef>
                <a:spcPts val="0"/>
              </a:spcBef>
              <a:spcAft>
                <a:spcPts val="0"/>
              </a:spcAft>
              <a:buSzPts val="1400"/>
              <a:buNone/>
            </a:pPr>
            <a:r>
              <a:rPr lang="en-US"/>
              <a:t>2. API Server: The API server processes this request and stores the desired pod state in etcd (Kubernetes’ distributed key-value store). The API server then informs the kube-scheduler to assign the pod to an appropriate node.</a:t>
            </a:r>
            <a:endParaRPr/>
          </a:p>
          <a:p>
            <a:pPr indent="0" lvl="0" marL="0" rtl="0" algn="l">
              <a:lnSpc>
                <a:spcPct val="100000"/>
              </a:lnSpc>
              <a:spcBef>
                <a:spcPts val="0"/>
              </a:spcBef>
              <a:spcAft>
                <a:spcPts val="0"/>
              </a:spcAft>
              <a:buSzPts val="1400"/>
              <a:buNone/>
            </a:pPr>
            <a:r>
              <a:rPr lang="en-US"/>
              <a:t>4. Scheduler: The scheduler selects an available node for the pod and communicates the pod’s specification to the API server.</a:t>
            </a:r>
            <a:endParaRPr/>
          </a:p>
          <a:p>
            <a:pPr indent="0" lvl="0" marL="0" rtl="0" algn="l">
              <a:lnSpc>
                <a:spcPct val="100000"/>
              </a:lnSpc>
              <a:spcBef>
                <a:spcPts val="0"/>
              </a:spcBef>
              <a:spcAft>
                <a:spcPts val="0"/>
              </a:spcAft>
              <a:buSzPts val="1400"/>
              <a:buNone/>
            </a:pPr>
            <a:r>
              <a:rPr lang="en-US"/>
              <a:t>5. API Server to Kubelet: The API server updates the kubelet on the selected node with the pod's configuration.</a:t>
            </a:r>
            <a:endParaRPr/>
          </a:p>
          <a:p>
            <a:pPr indent="0" lvl="0" marL="0" rtl="0" algn="l">
              <a:lnSpc>
                <a:spcPct val="100000"/>
              </a:lnSpc>
              <a:spcBef>
                <a:spcPts val="0"/>
              </a:spcBef>
              <a:spcAft>
                <a:spcPts val="0"/>
              </a:spcAft>
              <a:buSzPts val="1400"/>
              <a:buNone/>
            </a:pPr>
            <a:r>
              <a:rPr lang="en-US"/>
              <a:t>6. Kubelet: The kubelet receives the pod specification, pulls the container image if necessary, and starts the container. It also continuously monitors the container's health and reports the current status back to the API server.</a:t>
            </a:r>
            <a:endParaRPr/>
          </a:p>
          <a:p>
            <a:pPr indent="0" lvl="0" marL="0" rtl="0" algn="l">
              <a:lnSpc>
                <a:spcPct val="100000"/>
              </a:lnSpc>
              <a:spcBef>
                <a:spcPts val="0"/>
              </a:spcBef>
              <a:spcAft>
                <a:spcPts val="0"/>
              </a:spcAft>
              <a:buSzPts val="1400"/>
              <a:buNone/>
            </a:pPr>
            <a:r>
              <a:rPr lang="en-US"/>
              <a:t>7. API Server: The API server updates the pod’s status in etcd and reflects the current state of the pod (e.g., running, failed) for other components to act upon.</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Explaining Steps 5 &amp; 6) The </a:t>
            </a:r>
            <a:r>
              <a:rPr b="1" lang="en-US"/>
              <a:t>kubelet</a:t>
            </a:r>
            <a:r>
              <a:rPr lang="en-US"/>
              <a:t> retrieves the pod specification (template) from the </a:t>
            </a:r>
            <a:r>
              <a:rPr b="1" lang="en-US"/>
              <a:t>Kubernetes API server</a:t>
            </a:r>
            <a:r>
              <a:rPr lang="en-US"/>
              <a:t>. When a pod is scheduled to run on a node, the kubelet is responsible for ensuring that the containers defined in the pod specification are started. The kubelet:</a:t>
            </a:r>
            <a:endParaRPr/>
          </a:p>
          <a:p>
            <a:pPr indent="-228600" lvl="0" marL="457200" marR="0" rtl="0" algn="l">
              <a:lnSpc>
                <a:spcPct val="100000"/>
              </a:lnSpc>
              <a:spcBef>
                <a:spcPts val="0"/>
              </a:spcBef>
              <a:spcAft>
                <a:spcPts val="0"/>
              </a:spcAft>
              <a:buSzPts val="1400"/>
              <a:buNone/>
            </a:pPr>
            <a:r>
              <a:rPr b="1" lang="en-US"/>
              <a:t>Fetches the Pod Specification</a:t>
            </a:r>
            <a:r>
              <a:rPr lang="en-US"/>
              <a:t>: The kubelet continuously watches the Kubernetes API server for any changes in the pod's state. When a pod is assigned to a node, the kubelet pulls the pod's specification (usually in YAML or JSON format) from the API server.</a:t>
            </a:r>
            <a:endParaRPr/>
          </a:p>
          <a:p>
            <a:pPr indent="-228600" lvl="0" marL="457200" marR="0" rtl="0" algn="l">
              <a:lnSpc>
                <a:spcPct val="100000"/>
              </a:lnSpc>
              <a:spcBef>
                <a:spcPts val="0"/>
              </a:spcBef>
              <a:spcAft>
                <a:spcPts val="0"/>
              </a:spcAft>
              <a:buSzPts val="1400"/>
              <a:buNone/>
            </a:pPr>
            <a:r>
              <a:rPr b="1" lang="en-US"/>
              <a:t>Delegates to Container Runtime</a:t>
            </a:r>
            <a:r>
              <a:rPr lang="en-US"/>
              <a:t>: Based on the pod specification, the kubelet then delegates the task of creating and running the containers to the container runtime, such as Docker (or other container runtimes like containerd or CRI-O). The kubelet provides the pod specification, including details about the container image, resources, ports, etc., to the container runtime.</a:t>
            </a:r>
            <a:endParaRPr/>
          </a:p>
          <a:p>
            <a:pPr indent="-228600" lvl="0" marL="457200" marR="0" rtl="0" algn="l">
              <a:lnSpc>
                <a:spcPct val="100000"/>
              </a:lnSpc>
              <a:spcBef>
                <a:spcPts val="0"/>
              </a:spcBef>
              <a:spcAft>
                <a:spcPts val="0"/>
              </a:spcAft>
              <a:buSzPts val="1400"/>
              <a:buNone/>
            </a:pPr>
            <a:r>
              <a:rPr b="1" lang="en-US"/>
              <a:t>Container Creation</a:t>
            </a:r>
            <a:r>
              <a:rPr lang="en-US"/>
              <a:t>: The container runtime (e.g., Docker) uses the provided specification to pull the container image (if not already available) and start the container according to the pod’s configuration.</a:t>
            </a:r>
            <a:endParaRPr/>
          </a:p>
          <a:p>
            <a:pPr indent="0" lvl="0" marL="0" rtl="0" algn="l">
              <a:lnSpc>
                <a:spcPct val="100000"/>
              </a:lnSpc>
              <a:spcBef>
                <a:spcPts val="0"/>
              </a:spcBef>
              <a:spcAft>
                <a:spcPts val="0"/>
              </a:spcAft>
              <a:buSzPts val="1400"/>
              <a:buNone/>
            </a:pPr>
            <a:r>
              <a:t/>
            </a:r>
            <a:endParaRPr/>
          </a:p>
        </p:txBody>
      </p:sp>
      <p:sp>
        <p:nvSpPr>
          <p:cNvPr id="616" name="Google Shape;616;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docker-compose up --build to define/run multi-container applications</a:t>
            </a:r>
            <a:endParaRPr/>
          </a:p>
          <a:p>
            <a:pPr indent="0" lvl="0" marL="0" rtl="0" algn="l">
              <a:lnSpc>
                <a:spcPct val="100000"/>
              </a:lnSpc>
              <a:spcBef>
                <a:spcPts val="0"/>
              </a:spcBef>
              <a:spcAft>
                <a:spcPts val="0"/>
              </a:spcAft>
              <a:buSzPts val="1400"/>
              <a:buNone/>
            </a:pPr>
            <a:r>
              <a:t/>
            </a:r>
            <a:endParaRPr/>
          </a:p>
        </p:txBody>
      </p:sp>
      <p:sp>
        <p:nvSpPr>
          <p:cNvPr id="207" name="Google Shape;207;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Pods encapsulate one or more containers, storage resources, and configuration options needed for the containerized application to run. Containers in a Pod run together on the same node and  Kubernetes uses Pods as the deployable unit rather than individual containers. In simple terms, a Pod is a wrapper for containers. It provides an environment where containers can share storage, network, and lifecycle management.</a:t>
            </a:r>
            <a:endParaRPr/>
          </a:p>
        </p:txBody>
      </p:sp>
      <p:sp>
        <p:nvSpPr>
          <p:cNvPr id="644" name="Google Shape;644;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The image represents a </a:t>
            </a:r>
            <a:r>
              <a:rPr b="1" lang="en-US"/>
              <a:t>Kubernetes pod</a:t>
            </a:r>
            <a:r>
              <a:rPr lang="en-US"/>
              <a:t> with two main components:</a:t>
            </a:r>
            <a:endParaRPr/>
          </a:p>
          <a:p>
            <a:pPr indent="-228600" lvl="0" marL="457200" marR="0" rtl="0" algn="l">
              <a:lnSpc>
                <a:spcPct val="100000"/>
              </a:lnSpc>
              <a:spcBef>
                <a:spcPts val="0"/>
              </a:spcBef>
              <a:spcAft>
                <a:spcPts val="0"/>
              </a:spcAft>
              <a:buSzPts val="1400"/>
              <a:buNone/>
            </a:pPr>
            <a:r>
              <a:rPr b="1" lang="en-US"/>
              <a:t>File Puller</a:t>
            </a:r>
            <a:r>
              <a:rPr lang="en-US"/>
              <a:t>: This component pulls the </a:t>
            </a:r>
            <a:r>
              <a:rPr b="1" lang="en-US"/>
              <a:t>container image</a:t>
            </a:r>
            <a:r>
              <a:rPr lang="en-US"/>
              <a:t> (likely for an </a:t>
            </a:r>
            <a:r>
              <a:rPr b="1" lang="en-US"/>
              <a:t>nginx</a:t>
            </a:r>
            <a:r>
              <a:rPr lang="en-US"/>
              <a:t> web server) from an external source or container registry into the pod.</a:t>
            </a:r>
            <a:endParaRPr/>
          </a:p>
          <a:p>
            <a:pPr indent="-228600" lvl="0" marL="457200" marR="0" rtl="0" algn="l">
              <a:lnSpc>
                <a:spcPct val="100000"/>
              </a:lnSpc>
              <a:spcBef>
                <a:spcPts val="0"/>
              </a:spcBef>
              <a:spcAft>
                <a:spcPts val="0"/>
              </a:spcAft>
              <a:buSzPts val="1400"/>
              <a:buNone/>
            </a:pPr>
            <a:r>
              <a:rPr b="1" lang="en-US"/>
              <a:t>Web Server</a:t>
            </a:r>
            <a:r>
              <a:rPr lang="en-US"/>
              <a:t>: The </a:t>
            </a:r>
            <a:r>
              <a:rPr b="1" lang="en-US"/>
              <a:t>nginx</a:t>
            </a:r>
            <a:r>
              <a:rPr lang="en-US"/>
              <a:t> web server uses the pulled image to serve content to consumers.</a:t>
            </a:r>
            <a:endParaRPr/>
          </a:p>
          <a:p>
            <a:pPr indent="-228600" lvl="0" marL="457200" marR="0" rtl="0" algn="l">
              <a:lnSpc>
                <a:spcPct val="100000"/>
              </a:lnSpc>
              <a:spcBef>
                <a:spcPts val="0"/>
              </a:spcBef>
              <a:spcAft>
                <a:spcPts val="0"/>
              </a:spcAft>
              <a:buSzPts val="1400"/>
              <a:buNone/>
            </a:pPr>
            <a:r>
              <a:rPr lang="en-US"/>
              <a:t>The pod also includes a </a:t>
            </a:r>
            <a:r>
              <a:rPr b="1" lang="en-US"/>
              <a:t>Volume</a:t>
            </a:r>
            <a:r>
              <a:rPr lang="en-US"/>
              <a:t> to store the data, and the </a:t>
            </a:r>
            <a:r>
              <a:rPr b="1" lang="en-US"/>
              <a:t>Content Manager</a:t>
            </a:r>
            <a:r>
              <a:rPr lang="en-US"/>
              <a:t> is responsible for organizing or managing the content before it’s served by the web server. This setup ensures that the web server always has the correct container image and content to serve to external consumers.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Here’s what the various parts of the YAML file mean:</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apiVersion</a:t>
            </a:r>
            <a:r>
              <a:rPr b="0" i="0" lang="en-US" sz="1200" u="none" cap="none" strike="noStrike">
                <a:solidFill>
                  <a:schemeClr val="dk1"/>
                </a:solidFill>
                <a:latin typeface="Calibri"/>
                <a:ea typeface="Calibri"/>
                <a:cs typeface="Calibri"/>
                <a:sym typeface="Calibri"/>
              </a:rPr>
              <a:t>: Defines the Kubernetes API version to use. v1 is the stable API version for Pods.</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kind</a:t>
            </a:r>
            <a:r>
              <a:rPr b="0" i="0" lang="en-US" sz="1200" u="none" cap="none" strike="noStrike">
                <a:solidFill>
                  <a:schemeClr val="dk1"/>
                </a:solidFill>
                <a:latin typeface="Calibri"/>
                <a:ea typeface="Calibri"/>
                <a:cs typeface="Calibri"/>
                <a:sym typeface="Calibri"/>
              </a:rPr>
              <a:t>: Specifies the type of Kubernetes object. Here, it is a Pod.</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metadata</a:t>
            </a:r>
            <a:r>
              <a:rPr b="0" i="0" lang="en-US" sz="1200" u="none" cap="none" strike="noStrike">
                <a:solidFill>
                  <a:schemeClr val="dk1"/>
                </a:solidFill>
                <a:latin typeface="Calibri"/>
                <a:ea typeface="Calibri"/>
                <a:cs typeface="Calibri"/>
                <a:sym typeface="Calibri"/>
              </a:rPr>
              <a:t>:</a:t>
            </a:r>
            <a:endParaRPr/>
          </a:p>
          <a:p>
            <a:pPr indent="-228600" lvl="1" marL="9144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name: A unique name for the Pod within the namespace.</a:t>
            </a:r>
            <a:endParaRPr/>
          </a:p>
          <a:p>
            <a:pPr indent="-228600" lvl="1" marL="9144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labels: Key-value pairs used to organize and identify the Pod.</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Spec</a:t>
            </a:r>
            <a:r>
              <a:rPr b="0" i="0" lang="en-US" sz="1200" u="none" cap="none" strike="noStrike">
                <a:solidFill>
                  <a:schemeClr val="dk1"/>
                </a:solidFill>
                <a:latin typeface="Calibri"/>
                <a:ea typeface="Calibri"/>
                <a:cs typeface="Calibri"/>
                <a:sym typeface="Calibri"/>
              </a:rPr>
              <a:t>: Describes the desired behavior of the Pod.</a:t>
            </a:r>
            <a:endParaRPr/>
          </a:p>
          <a:p>
            <a:pPr indent="-228600" lvl="1" marL="9144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containers: A list of containers in the Pod.</a:t>
            </a:r>
            <a:endParaRPr/>
          </a:p>
          <a:p>
            <a:pPr indent="-228600" lvl="2" marL="13716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name: A name for the container inside the Pod.</a:t>
            </a:r>
            <a:endParaRPr/>
          </a:p>
          <a:p>
            <a:pPr indent="-228600" lvl="2" marL="13716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image: The container image to pull from a container registry such as Docker Hub</a:t>
            </a:r>
            <a:endParaRPr/>
          </a:p>
          <a:p>
            <a:pPr indent="-228600" lvl="2" marL="13716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ports: The port(s) exposed by the container.</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a:t>The containerPort does not automatically expose the pod to external traffic. It is primarily for documentation purposes and provides clarity to users and tools about which ports the container will listen on internally. Indeed, without a service, other pods within the cluster could communicate directly with the nginx pod on port 80, provided they know the pod's IP address. on the other hand, a service would forward traffic from its defined port to the containerPort. For instance, a Service could map port 8080 on the cluster to port 80 in the container.</a:t>
            </a:r>
            <a:endParaRPr/>
          </a:p>
        </p:txBody>
      </p:sp>
      <p:sp>
        <p:nvSpPr>
          <p:cNvPr id="654" name="Google Shape;654;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5" name="Google Shape;665;p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15875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1" name="Google Shape;691;p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A </a:t>
            </a:r>
            <a:r>
              <a:rPr b="1" lang="en-US"/>
              <a:t>Deployment</a:t>
            </a:r>
            <a:r>
              <a:rPr lang="en-US"/>
              <a:t> automatically creates and manages a </a:t>
            </a:r>
            <a:r>
              <a:rPr b="1" lang="en-US"/>
              <a:t>ReplicaSet</a:t>
            </a:r>
            <a:r>
              <a:rPr lang="en-US"/>
              <a:t> to ensure the desired number of replicas. The Deployment takes care of the upgrade process, while the ReplicaSet focuses on maintaining the correct number of pods. In summary, </a:t>
            </a:r>
            <a:r>
              <a:rPr b="1" lang="en-US"/>
              <a:t>Deployment</a:t>
            </a:r>
            <a:r>
              <a:rPr lang="en-US"/>
              <a:t> is a higher-level controller that uses </a:t>
            </a:r>
            <a:r>
              <a:rPr b="1" lang="en-US"/>
              <a:t>ReplicaSet</a:t>
            </a:r>
            <a:r>
              <a:rPr lang="en-US"/>
              <a:t> to maintain and manage pod replicas and offers additional management features like updates and rollbacks.</a:t>
            </a:r>
            <a:endParaRPr/>
          </a:p>
          <a:p>
            <a:pPr indent="-298450" lvl="0" marL="457200" marR="0" rtl="0" algn="l">
              <a:lnSpc>
                <a:spcPct val="100000"/>
              </a:lnSpc>
              <a:spcBef>
                <a:spcPts val="0"/>
              </a:spcBef>
              <a:spcAft>
                <a:spcPts val="0"/>
              </a:spcAft>
              <a:buClr>
                <a:srgbClr val="000000"/>
              </a:buClr>
              <a:buSzPts val="1100"/>
              <a:buFont typeface="Arial"/>
              <a:buChar char="●"/>
            </a:pPr>
            <a:r>
              <a:rPr lang="en-US"/>
              <a:t>Deployments provide versioning of your application, making it easier to manage and track changes over time. If a deployment fails or doesn’t meet the desired state, Kubernetes can automatically roll back to a previous working version. You can perform rolling updates to your application without downtime, ensuring a smooth transition between versions.</a:t>
            </a:r>
            <a:endParaRPr/>
          </a:p>
          <a:p>
            <a:pPr indent="0" lvl="0" marL="15875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spec</a:t>
            </a:r>
            <a:r>
              <a:rPr b="0" i="0" lang="en-US" sz="1200" u="none" cap="none" strike="noStrike">
                <a:solidFill>
                  <a:schemeClr val="dk1"/>
                </a:solidFill>
                <a:latin typeface="Calibri"/>
                <a:ea typeface="Calibri"/>
                <a:cs typeface="Calibri"/>
                <a:sym typeface="Calibri"/>
              </a:rPr>
              <a:t>: Describes the desired behavior of the Deployment.</a:t>
            </a:r>
            <a:endParaRPr/>
          </a:p>
          <a:p>
            <a:pPr indent="-228600" lvl="1" marL="9144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replicas: Specifies the desired number of Pod replicas.</a:t>
            </a:r>
            <a:endParaRPr/>
          </a:p>
          <a:p>
            <a:pPr indent="-228600" lvl="1" marL="9144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selector: Determines which Pods the Deployment manages using labels.</a:t>
            </a:r>
            <a:endParaRPr/>
          </a:p>
          <a:p>
            <a:pPr indent="-228600" lvl="1" marL="91440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template: Defines the Pod specification.</a:t>
            </a:r>
            <a:endParaRPr/>
          </a:p>
          <a:p>
            <a:pPr indent="0" lvl="0" marL="15875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DaemonSet</a:t>
            </a:r>
            <a:r>
              <a:rPr lang="en-US"/>
              <a:t>: Ensures a pod runs on every node (or a subset of nodes), used for system-level tasks.</a:t>
            </a:r>
            <a:r>
              <a:rPr b="1" lang="en-US"/>
              <a:t>Deployment</a:t>
            </a:r>
            <a:r>
              <a:rPr lang="en-US"/>
              <a:t>: Ensures a specified number of replicas of a pod are running, used for stateless applications with flexible pod placement.</a:t>
            </a:r>
            <a:endParaRPr/>
          </a:p>
          <a:p>
            <a:pPr indent="0" lvl="0" marL="0" rtl="0" algn="l">
              <a:lnSpc>
                <a:spcPct val="100000"/>
              </a:lnSpc>
              <a:spcBef>
                <a:spcPts val="0"/>
              </a:spcBef>
              <a:spcAft>
                <a:spcPts val="0"/>
              </a:spcAft>
              <a:buSzPts val="1400"/>
              <a:buNone/>
            </a:pPr>
            <a:r>
              <a:rPr lang="en-US"/>
              <a:t>DaemonSet used to deploy a logging agent or monitoring tool to every node in the cluster (e.g., deploying Fluentd or Prometheus node exporters to collect logs or metrics from every node). Deployment used for running stateless applications like web servers or microservices, where the pods can run on any node in the cluster and are not tied to specific nodes.</a:t>
            </a:r>
            <a:endParaRPr/>
          </a:p>
        </p:txBody>
      </p:sp>
      <p:sp>
        <p:nvSpPr>
          <p:cNvPr id="707" name="Google Shape;707;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"Vanilla" Kubernetes, referring to the basic, open-source version of the platform, is primarily managed and maintained by the Cloud Native Computing Foundation (CNCF), which is part of the Linux Foundation;</a:t>
            </a:r>
            <a:endParaRPr/>
          </a:p>
        </p:txBody>
      </p:sp>
      <p:sp>
        <p:nvSpPr>
          <p:cNvPr id="718" name="Google Shape;718;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"Vanilla" Kubernetes, referring to the basic, open-source version of the platform, is primarily managed and maintained by the Cloud Native Computing Foundation (CNCF), which is part of the Linux Foundation;</a:t>
            </a:r>
            <a:endParaRPr/>
          </a:p>
        </p:txBody>
      </p:sp>
      <p:sp>
        <p:nvSpPr>
          <p:cNvPr id="736" name="Google Shape;73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This image illustrates how </a:t>
            </a:r>
            <a:r>
              <a:rPr b="1" lang="en-US"/>
              <a:t>Kubernetes</a:t>
            </a:r>
            <a:r>
              <a:rPr lang="en-US"/>
              <a:t> manages application configuration and deployment using </a:t>
            </a:r>
            <a:r>
              <a:rPr b="1" lang="en-US"/>
              <a:t>ConfigMaps</a:t>
            </a:r>
            <a:r>
              <a:rPr lang="en-US"/>
              <a:t>. The flow highlights the separation of application code from configuration data, making the system more flexible and easier to manage in a Kubernetes environment.</a:t>
            </a:r>
            <a:endParaRPr/>
          </a:p>
          <a:p>
            <a:pPr indent="0" lvl="0" marL="0" rtl="0" algn="l">
              <a:lnSpc>
                <a:spcPct val="100000"/>
              </a:lnSpc>
              <a:spcBef>
                <a:spcPts val="0"/>
              </a:spcBef>
              <a:spcAft>
                <a:spcPts val="0"/>
              </a:spcAft>
              <a:buSzPts val="1400"/>
              <a:buNone/>
            </a:pPr>
            <a:r>
              <a:t/>
            </a:r>
            <a:endParaRPr/>
          </a:p>
        </p:txBody>
      </p:sp>
      <p:sp>
        <p:nvSpPr>
          <p:cNvPr id="745" name="Google Shape;745;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K8s, </a:t>
            </a:r>
            <a:r>
              <a:rPr b="1" lang="en-US"/>
              <a:t>Secrets</a:t>
            </a:r>
            <a:r>
              <a:rPr lang="en-US"/>
              <a:t> are used to store confidential data (such as passwords, API keys, and tokens) securely, instead of using ConfigMaps. Secrets are specifically designed for sensitive information and provide encryption at rest, better access controls, and a more secure approach to managing confidential data.</a:t>
            </a:r>
            <a:endParaRPr/>
          </a:p>
        </p:txBody>
      </p:sp>
      <p:sp>
        <p:nvSpPr>
          <p:cNvPr id="754" name="Google Shape;754;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K8s, </a:t>
            </a:r>
            <a:r>
              <a:rPr b="1" lang="en-US"/>
              <a:t>Secrets</a:t>
            </a:r>
            <a:r>
              <a:rPr lang="en-US"/>
              <a:t> are used to store confidential data (such as passwords, API keys, and tokens) securely, instead of using ConfigMaps. Secrets are specifically designed for sensitive information and provide encryption at rest, better access controls, and a more secure approach to managing confidential data.</a:t>
            </a:r>
            <a:endParaRPr/>
          </a:p>
        </p:txBody>
      </p:sp>
      <p:sp>
        <p:nvSpPr>
          <p:cNvPr id="763" name="Google Shape;763;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K8s, </a:t>
            </a:r>
            <a:r>
              <a:rPr b="1" lang="en-US"/>
              <a:t>Secrets</a:t>
            </a:r>
            <a:r>
              <a:rPr lang="en-US"/>
              <a:t> are used to store confidential data (such as passwords, API keys, and tokens) securely, instead of using ConfigMaps. Secrets are specifically designed for sensitive information and provide encryption at rest, better access controls, and a more secure approach to managing confidential data.</a:t>
            </a:r>
            <a:endParaRPr/>
          </a:p>
        </p:txBody>
      </p:sp>
      <p:sp>
        <p:nvSpPr>
          <p:cNvPr id="774" name="Google Shape;774;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US" sz="1200"/>
              <a:t>StatefulSets</a:t>
            </a:r>
            <a:r>
              <a:rPr lang="en-US" sz="1200"/>
              <a:t> provide persistent storage by automatically provisioning and associating </a:t>
            </a:r>
            <a:r>
              <a:rPr b="1" lang="en-US" sz="1200">
                <a:solidFill>
                  <a:srgbClr val="2F5496"/>
                </a:solidFill>
              </a:rPr>
              <a:t>Persistent Volumes (PVs)</a:t>
            </a:r>
            <a:r>
              <a:rPr lang="en-US" sz="1200"/>
              <a:t> with each pod. Each pod gets its own </a:t>
            </a:r>
            <a:r>
              <a:rPr b="1" lang="en-US" sz="1200">
                <a:solidFill>
                  <a:srgbClr val="2F5496"/>
                </a:solidFill>
              </a:rPr>
              <a:t>Persistent Volume Claim (PVC) </a:t>
            </a:r>
            <a:r>
              <a:rPr lang="en-US" sz="1200"/>
              <a:t>that is maintained across restarts, ensuring that the storage is stable and tied to the specific pod.</a:t>
            </a:r>
            <a:endParaRPr/>
          </a:p>
          <a:p>
            <a:pPr indent="0" lvl="0" marL="0" rtl="0" algn="l">
              <a:lnSpc>
                <a:spcPct val="100000"/>
              </a:lnSpc>
              <a:spcBef>
                <a:spcPts val="0"/>
              </a:spcBef>
              <a:spcAft>
                <a:spcPts val="0"/>
              </a:spcAft>
              <a:buSzPts val="1400"/>
              <a:buNone/>
            </a:pPr>
            <a:r>
              <a:t/>
            </a:r>
            <a:endParaRPr/>
          </a:p>
        </p:txBody>
      </p:sp>
      <p:sp>
        <p:nvSpPr>
          <p:cNvPr id="783" name="Google Shape;783;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PV </a:t>
            </a:r>
            <a:r>
              <a:rPr b="0" i="0" lang="en-US" sz="1200" u="none" cap="none" strike="noStrike">
                <a:solidFill>
                  <a:schemeClr val="dk1"/>
                </a:solidFill>
                <a:latin typeface="Calibri"/>
                <a:ea typeface="Calibri"/>
                <a:cs typeface="Calibri"/>
                <a:sym typeface="Calibri"/>
              </a:rPr>
              <a:t>we specify the capacity, access modes, and the host path (storage on the worker node’s local filesystem). The PVC specifies the amount of storage requests and access mode. When this PVC is applied, Kubernetes will bind it to the mysql-pv Persistent Volume.</a:t>
            </a:r>
            <a:endParaRPr/>
          </a:p>
        </p:txBody>
      </p:sp>
      <p:sp>
        <p:nvSpPr>
          <p:cNvPr id="794" name="Google Shape;794;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PV </a:t>
            </a:r>
            <a:r>
              <a:rPr b="0" i="0" lang="en-US" sz="1200" u="none" cap="none" strike="noStrike">
                <a:solidFill>
                  <a:schemeClr val="dk1"/>
                </a:solidFill>
                <a:latin typeface="Calibri"/>
                <a:ea typeface="Calibri"/>
                <a:cs typeface="Calibri"/>
                <a:sym typeface="Calibri"/>
              </a:rPr>
              <a:t>we specify the capacity, access modes, and the host path (storage on the worker node’s local filesystem). The PVC specifies the amount of storage requests and access mode. When this PVC is applied, Kubernetes will bind it to the mysql-pv Persistent Volume.</a:t>
            </a:r>
            <a:endParaRPr/>
          </a:p>
        </p:txBody>
      </p:sp>
      <p:sp>
        <p:nvSpPr>
          <p:cNvPr id="806" name="Google Shape;806;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it’s all easy and simple to understand when it comes to networking on a single node. But how does it work when you have multiple nodes in a cluster? In this case we have two nodes running kubernetes and they have IP addresses 192.168.1.2 and 192.168.1.3 assigned to them. Note that they are not part of the same cluster yet. Each of them has a single POD deployed. As discussed in the previous slide these pods are attached to an internal network and they have their own IP addresses assigned. HOWEVER, if you look at the network addresses, you can see that they are the same. The two networks have an address 10.244.0.0 and the PODs deployed have the same address too. This is NOT going to work well when the nodes are part of the same cluster. The PODs have the same IP addresses assigned to them and that will lead to IP conflicts in the network. Now that’s ONE problem. When a kubernetes cluster is SETUP, kubernetes does NOT automatically setup any kind of networking to handle these issues. As a matter of fact, kubernetes expects US to setup networking to meet certain fundamental requirements. Some of these are that all the containers or PODs in a kubernetes cluster MUST be able to communicate with one another without having to configure NAT. All nodes must be able to communicate with containers and all containers must be able to communicate with the nodes in the cluster. Kubernetes expects US to setup a networking solution that meets these criteria.</a:t>
            </a:r>
            <a:endParaRPr/>
          </a:p>
        </p:txBody>
      </p:sp>
      <p:sp>
        <p:nvSpPr>
          <p:cNvPr id="860" name="Google Shape;860;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Fortunately, we don’t have to set it up ALL cluster networking on our own as there are multiple pre-built solutions available. Some of them are the cisco ACI networks, Cilium, Big Cloud Fabric, Flannel, Vmware NSX-t and Calico. Depending on the platform you are deploying your Kubernetes cluster on you may use any of these solutions. For example, if you were setting up a kubernetes cluster from scratch on your own systems, you may use any of these solutions like Calico, Flannel etc. If you were deploying on a Vmware environment NSX-T may be a good option. If you look at the play-with-k8s labs they use WeaveNet. In our demos in the course we used Calico. Depending on your environment and after evaluating the Pros and Cons of each of these, you may chose the right networking solution. </a:t>
            </a:r>
            <a:endParaRPr/>
          </a:p>
        </p:txBody>
      </p:sp>
      <p:sp>
        <p:nvSpPr>
          <p:cNvPr id="870" name="Google Shape;870;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back to our cluster, with the Calico networking setup, it now manages the networks and IPs in my nodes and assigns a different network address for each network in the nodes. This creates a virtual network of all PODs and nodes were they are all assigned a unique IP Address. And by using simple routing techniques the cluster networking enables communication between the different PODs or Nodes to meet the networking requirements of kubernetes. Thus all PODs can now communicate to each other using the assigned IP addresses.</a:t>
            </a:r>
            <a:endParaRPr/>
          </a:p>
        </p:txBody>
      </p:sp>
      <p:sp>
        <p:nvSpPr>
          <p:cNvPr id="885" name="Google Shape;885;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CNI Plugin: </a:t>
            </a:r>
            <a:r>
              <a:rPr b="0" i="0" lang="en-US" sz="1200" u="none" cap="none" strike="noStrike">
                <a:solidFill>
                  <a:schemeClr val="dk1"/>
                </a:solidFill>
                <a:latin typeface="Calibri"/>
                <a:ea typeface="Calibri"/>
                <a:cs typeface="Calibri"/>
                <a:sym typeface="Calibri"/>
              </a:rPr>
              <a:t>Container Networking Interface (CNI) is a way to create network connections for containers, and it works with many different orchestration tools, not just Kubernetes. CNI plugin configured in the cluster to allocate the pod IP address and set up any necessary network routes and firewall rules for the pod. Organizations have varying needs regarding container networking, like security and isolation. Many different companies have created solutions for these needs using CNI. These solutions are called CNI Plugins, and you can choose one based on your needs. This is how things operate when using CNI Plugins with Kubernetes: Each pod (a container or group of containers) gets a unique IP address. Then, the </a:t>
            </a:r>
            <a:r>
              <a:rPr b="1" i="0" lang="en-US" sz="1200" u="none" cap="none" strike="noStrike">
                <a:solidFill>
                  <a:schemeClr val="dk1"/>
                </a:solidFill>
                <a:latin typeface="Calibri"/>
                <a:ea typeface="Calibri"/>
                <a:cs typeface="Calibri"/>
                <a:sym typeface="Calibri"/>
              </a:rPr>
              <a:t>CNI Plugin connects the pods together</a:t>
            </a:r>
            <a:r>
              <a:rPr b="0" i="0" lang="en-US" sz="1200" u="none" cap="none" strike="noStrike">
                <a:solidFill>
                  <a:schemeClr val="dk1"/>
                </a:solidFill>
                <a:latin typeface="Calibri"/>
                <a:ea typeface="Calibri"/>
                <a:cs typeface="Calibri"/>
                <a:sym typeface="Calibri"/>
              </a:rPr>
              <a:t>, no matter where they’re located. This means that pods can communicate with each other even if they’re on different nodes. Many different CNI Plugins exist, including popular ones like Calico, Flannel, and Weave Net. It’s essential to choose the right one for your specific needs. Container networking is a huge responsibility, but CNI Plugins make managing it easier.</a:t>
            </a:r>
            <a:endParaRPr/>
          </a:p>
          <a:p>
            <a:pPr indent="0" lvl="0" marL="0" rtl="0" algn="l">
              <a:lnSpc>
                <a:spcPct val="100000"/>
              </a:lnSpc>
              <a:spcBef>
                <a:spcPts val="0"/>
              </a:spcBef>
              <a:spcAft>
                <a:spcPts val="0"/>
              </a:spcAft>
              <a:buSzPts val="1400"/>
              <a:buNone/>
            </a:pPr>
            <a:r>
              <a:t/>
            </a:r>
            <a:endParaRPr/>
          </a:p>
        </p:txBody>
      </p:sp>
      <p:sp>
        <p:nvSpPr>
          <p:cNvPr id="895" name="Google Shape;895;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containerPort does not automatically expose the pod to external traffic. It is primarily for documentation purposes and provides clarity to users and tools about which ports the container will listen on internally. Indeed, without a service, other pods within the cluster could communicate directly with the nginx pod on port 80, provided they know the pod's IP address. on the other hand, a service would forward traffic from its defined port to the containerPort. For instance, a Service could map port 8080 on the cluster to port 80 in the container.</a:t>
            </a:r>
            <a:endParaRPr/>
          </a:p>
          <a:p>
            <a:pPr indent="0" lvl="0" marL="0" rtl="0" algn="l">
              <a:lnSpc>
                <a:spcPct val="100000"/>
              </a:lnSpc>
              <a:spcBef>
                <a:spcPts val="0"/>
              </a:spcBef>
              <a:spcAft>
                <a:spcPts val="0"/>
              </a:spcAft>
              <a:buSzPts val="1400"/>
              <a:buNone/>
            </a:pPr>
            <a:r>
              <a:t/>
            </a:r>
            <a:endParaRPr/>
          </a:p>
        </p:txBody>
      </p:sp>
      <p:sp>
        <p:nvSpPr>
          <p:cNvPr id="907" name="Google Shape;907;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containerPort does not automatically expose the pod to external traffic. It is primarily for documentation purposes and provides clarity to users and tools about which ports the container will listen on internally. Indeed, without a service, other pods within the cluster could communicate directly with the nginx pod on port 80, provided they know the pod's IP address. on the other hand, a service would forward traffic from its defined port to the containerPort. For instance, a Service could map port 8080 on the cluster to port 80 in the container.</a:t>
            </a:r>
            <a:br>
              <a:rPr lang="en-US"/>
            </a:br>
            <a:r>
              <a:rPr lang="en-US"/>
              <a:t>The key difference between NodePort and LB is a </a:t>
            </a:r>
            <a:r>
              <a:rPr b="1" lang="en-US"/>
              <a:t>NodePort</a:t>
            </a:r>
            <a:r>
              <a:rPr lang="en-US"/>
              <a:t> service is accessible via each node’s IP and a high-numbered port, so you must connect to a specific node (and port) yourself.A </a:t>
            </a:r>
            <a:r>
              <a:rPr b="1" lang="en-US"/>
              <a:t>LoadBalancer</a:t>
            </a:r>
            <a:r>
              <a:rPr lang="en-US"/>
              <a:t> service, on the other hand, automatically sets up an external load balancer with a single global IP or hostname for easier public access.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916" name="Google Shape;916;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Key difference between NodePort and LB: </a:t>
            </a:r>
            <a:br>
              <a:rPr lang="en-US"/>
            </a:br>
            <a:r>
              <a:rPr lang="en-US"/>
              <a:t>A </a:t>
            </a:r>
            <a:r>
              <a:rPr b="1" lang="en-US"/>
              <a:t>NodePort</a:t>
            </a:r>
            <a:r>
              <a:rPr lang="en-US"/>
              <a:t> service is accessible via each node’s IP and a high-numbered port, so you must connect to a specific node (and port) yourself.A </a:t>
            </a:r>
            <a:r>
              <a:rPr b="1" lang="en-US"/>
              <a:t>LoadBalancer</a:t>
            </a:r>
            <a:r>
              <a:rPr lang="en-US"/>
              <a:t> service, on the other hand, automatically sets up an external load balancer with a single global IP or hostname for easier public access.</a:t>
            </a:r>
            <a:endParaRPr/>
          </a:p>
        </p:txBody>
      </p:sp>
      <p:sp>
        <p:nvSpPr>
          <p:cNvPr id="933" name="Google Shape;933;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containerPort does not automatically expose the pod to external traffic. It is primarily for documentation purposes and provides clarity to users and tools about which ports the container will listen on internally. Indeed, without a service, other pods within the cluster could communicate directly with the nginx pod on port 80, provided they know the pod's IP address. on the other hand, a service would forward traffic from its defined port to the containerPort. For instance, a Service could map port 8080 on the cluster to port 80 in the container.</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1" lang="en-US"/>
              <a:t>targetPort</a:t>
            </a:r>
            <a:r>
              <a:rPr lang="en-US"/>
              <a:t> specifies the port on the pod where the application is running, </a:t>
            </a:r>
            <a:r>
              <a:rPr b="1" lang="en-US"/>
              <a:t>port</a:t>
            </a:r>
            <a:r>
              <a:rPr lang="en-US"/>
              <a:t> is the internal cluster port that other services/pods use to access this service, and </a:t>
            </a:r>
            <a:r>
              <a:rPr b="1" lang="en-US"/>
              <a:t>nodePort</a:t>
            </a:r>
            <a:r>
              <a:rPr lang="en-US"/>
              <a:t> is the port on each node’s IP through which external traffic can reach the service (only applies to NodePort or LoadBalancer types).</a:t>
            </a:r>
            <a:endParaRPr/>
          </a:p>
          <a:p>
            <a:pPr indent="0" lvl="0" marL="0" rtl="0" algn="l">
              <a:lnSpc>
                <a:spcPct val="100000"/>
              </a:lnSpc>
              <a:spcBef>
                <a:spcPts val="0"/>
              </a:spcBef>
              <a:spcAft>
                <a:spcPts val="0"/>
              </a:spcAft>
              <a:buSzPts val="1400"/>
              <a:buNone/>
            </a:pPr>
            <a:r>
              <a:t/>
            </a:r>
            <a:endParaRPr/>
          </a:p>
        </p:txBody>
      </p:sp>
      <p:sp>
        <p:nvSpPr>
          <p:cNvPr id="946" name="Google Shape;946;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Getting back to NodePort, few slides back we discussed about external access to the application. We said that a Service can help us by mapping a port on the Node to a port on the POD. Let’s take a closer look at the Service. If you look at it, there are 3 ports involved. The port on the POD were the actual web server is running is port 80. And it is referred to as the targetPort, because that is were the service forwards the requests to. The second port is the port on the service itself. It is simply referred to as the port. Remember, these terms are from the viewpoint of the service. The service is in fact like a virtual server inside the node. Inside the cluster it has its own IP address. And that IP address is called the Cluster-IP of the service. And finally we have the port on the Node itself which we use to access the web server externally. And that is known as the NodePort. As you can see it is 30008. That is because NodePorts can only be in a valid range which is from 30000 to 32767.</a:t>
            </a:r>
            <a:endParaRPr/>
          </a:p>
        </p:txBody>
      </p:sp>
      <p:sp>
        <p:nvSpPr>
          <p:cNvPr id="962" name="Google Shape;962;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we have a new property in the spec section and that is selector. Under the selector provide a list of labels to identify the POD. For this refer to the poddefinition file used to create the POD. Pull the labels from the pod-definition file and place it under the selector section. This links the service to the pod. Once done create the service using the kubectl create command and input the service-definition file and there you have the service created. To see the created service, run the kubectl get services command that lists the services, their cluster-ip and the mapped ports. The type is NodePort as we created and the port on the node automatically assigned is 32432. We can now use this port to access the web service using curl or a web browser. </a:t>
            </a:r>
            <a:endParaRPr/>
          </a:p>
        </p:txBody>
      </p:sp>
      <p:sp>
        <p:nvSpPr>
          <p:cNvPr id="984" name="Google Shape;984;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Shows how Linode create a network load balancer as well with public IP</a:t>
            </a:r>
            <a:endParaRPr/>
          </a:p>
          <a:p>
            <a:pPr indent="-228600" lvl="0" marL="457200" marR="0" rtl="0" algn="l">
              <a:lnSpc>
                <a:spcPct val="100000"/>
              </a:lnSpc>
              <a:spcBef>
                <a:spcPts val="0"/>
              </a:spcBef>
              <a:spcAft>
                <a:spcPts val="0"/>
              </a:spcAft>
              <a:buSzPts val="1400"/>
              <a:buNone/>
            </a:pPr>
            <a:r>
              <a:rPr lang="en-US"/>
              <a:t>Show how you can update the Docker image (website content) on all pods at once</a:t>
            </a:r>
            <a:endParaRPr/>
          </a:p>
          <a:p>
            <a:pPr indent="-228600" lvl="0" marL="457200" marR="0" rtl="0" algn="l">
              <a:lnSpc>
                <a:spcPct val="100000"/>
              </a:lnSpc>
              <a:spcBef>
                <a:spcPts val="0"/>
              </a:spcBef>
              <a:spcAft>
                <a:spcPts val="0"/>
              </a:spcAft>
              <a:buClr>
                <a:srgbClr val="000000"/>
              </a:buClr>
              <a:buSzPts val="1400"/>
              <a:buFont typeface="Arial"/>
              <a:buNone/>
            </a:pPr>
            <a:r>
              <a:rPr lang="en-US"/>
              <a:t>Delete your nodes and LB from Linodes</a:t>
            </a:r>
            <a:endParaRPr/>
          </a:p>
          <a:p>
            <a:pPr indent="0" lvl="0" marL="0" rtl="0" algn="l">
              <a:lnSpc>
                <a:spcPct val="100000"/>
              </a:lnSpc>
              <a:spcBef>
                <a:spcPts val="0"/>
              </a:spcBef>
              <a:spcAft>
                <a:spcPts val="0"/>
              </a:spcAft>
              <a:buSzPts val="1400"/>
              <a:buNone/>
            </a:pPr>
            <a:r>
              <a:t/>
            </a:r>
            <a:endParaRPr/>
          </a:p>
        </p:txBody>
      </p:sp>
      <p:sp>
        <p:nvSpPr>
          <p:cNvPr id="1001" name="Google Shape;1001;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In short, a </a:t>
            </a:r>
            <a:r>
              <a:rPr b="1" lang="en-US"/>
              <a:t>Service</a:t>
            </a:r>
            <a:r>
              <a:rPr lang="en-US"/>
              <a:t> connects traffic to pods, while an </a:t>
            </a:r>
            <a:r>
              <a:rPr b="1" lang="en-US"/>
              <a:t>Ingress</a:t>
            </a:r>
            <a:r>
              <a:rPr lang="en-US"/>
              <a:t> adds advanced routing rules for external HTTP/HTTPS traffic to multiple services.</a:t>
            </a:r>
            <a:endParaRPr/>
          </a:p>
          <a:p>
            <a:pPr indent="0" lvl="0" marL="0" rtl="0" algn="l">
              <a:lnSpc>
                <a:spcPct val="100000"/>
              </a:lnSpc>
              <a:spcBef>
                <a:spcPts val="0"/>
              </a:spcBef>
              <a:spcAft>
                <a:spcPts val="0"/>
              </a:spcAft>
              <a:buSzPts val="1400"/>
              <a:buNone/>
            </a:pPr>
            <a:br>
              <a:rPr lang="en-US"/>
            </a:br>
            <a:r>
              <a:rPr lang="en-US"/>
              <a:t>Read from slide and 🡪 And that kind of upgrade is known as Rolling Updates. Suppose one of the upgrades you performed resulted in an unexpected error and you are asked to undo the recent update. You would like to be able to rollBACK the changes that were recently carried out. Finally, say for example you would like to make multiple changes to your environment 69 such as upgrading the underlying WebServer versions, as well as scaling your environment and also modifying the resource allocations etc. You do not want to apply each change immediately after the command is run, instead you would like to apply a pause to your environment, make the changes and then resume so that all changes are rolled-out together. All of these capabilities are available with the kubernetes Deployments. So far in this course we discussed about PODs, which deploy single instances of our application such as the web application in this case. Each container is encapsulated in PODs. Multiple such PODs are deployed using Replication Controllers or Replica Sets. And then comes Deployment which is a kubernetes object that comes higher in the hierarchy. The deployment provides us with capabilities to upgrade the underlying instances seamlessly using rolling updates, undo changes, and pause and resume changes to deployments.</a:t>
            </a:r>
            <a:endParaRPr/>
          </a:p>
        </p:txBody>
      </p:sp>
      <p:sp>
        <p:nvSpPr>
          <p:cNvPr id="1025" name="Google Shape;1025;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two types of deployment strategies. Say for example you have 5 replicas of your web application instance deployed. One way to upgrade these to a newer version is to destroy all of these and then create newer versions of application instances. Meaning first, destroy the 5 running instances and then deploy 5 new instances of the new application version. The problem with this as you can imagine, is that during the period after the older versions are down and before any newer version is up, the application is down and inaccessible to users. This strategy is known as the Recreate strategy, and thankfully this is NOT the default deployment strategy. The second strategy is were we do not destroy all of them at once. Instead we take down the older version and bring up a newer version one by one. This way the application never goes down and the upgrade is seamless. Remember, if you do not specify a strategy while creating the deployment, it will assume it to be Rolling Update. In other words, RollingUpdate is the default Deployment Strategy.</a:t>
            </a:r>
            <a:endParaRPr/>
          </a:p>
        </p:txBody>
      </p:sp>
      <p:sp>
        <p:nvSpPr>
          <p:cNvPr id="1037" name="Google Shape;1037;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5" name="Google Shape;1045;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Horizontal Pod Auto-scaler automatically scales the number of Pods in a Deployment, ReplicaSet, or StatefulSet based on observed CPU utilization, memory usage, or custom metrics. HPA continuously monitors resource usage and adjusts the number of replicas to match the desired resource targets.</a:t>
            </a:r>
            <a:br>
              <a:rPr lang="en-US"/>
            </a:br>
            <a:br>
              <a:rPr lang="en-US"/>
            </a:br>
            <a:r>
              <a:rPr lang="en-US"/>
              <a:t>This YAML configuration defines a </a:t>
            </a:r>
            <a:r>
              <a:rPr b="1" lang="en-US"/>
              <a:t>Horizontal Pod Autoscaler (HPA)</a:t>
            </a:r>
            <a:r>
              <a:rPr lang="en-US"/>
              <a:t> for the nginx-deployment in Kubernetes, dynamically adjusting the number of pod replicas based on CPU utilization. It ensures the deployment maintains a minimum of 2 replicas and can scale up to a maximum of 5 replicas as needed. The HPA continuously monitors the average CPU utilization of the pods and aims to keep it at 50%. If CPU utilization exceeds this threshold, the HPA increases the number of replicas, and if it falls below, it reduces the replicas, ensuring efficient resource utilization while maintaining application performance.</a:t>
            </a:r>
            <a:endParaRPr/>
          </a:p>
        </p:txBody>
      </p:sp>
      <p:sp>
        <p:nvSpPr>
          <p:cNvPr id="1057" name="Google Shape;1057;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 Cluster Autoscaler monitors the scheduling status of Pods.</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2. If Pods are Pending because of insufficient CPU or memory, the Autoscaler provisions new nodes.</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3. Conversely, if nodes remain underutilized for a while, the Autoscaler removes those nodes.</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Cluster Autoscaler is typically configured at the cloud provider level as part of the cluster setup. See the diagram below that shows how a cluster auto-scaler works.</a:t>
            </a:r>
            <a:endParaRPr/>
          </a:p>
        </p:txBody>
      </p:sp>
      <p:sp>
        <p:nvSpPr>
          <p:cNvPr id="1066" name="Google Shape;1066;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7" name="Google Shape;1087;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5" name="Google Shape;1095;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Provide some cheat sheets and references for these three subjects and ask students to install them on their PCs.</a:t>
            </a:r>
            <a:endParaRPr/>
          </a:p>
        </p:txBody>
      </p:sp>
      <p:sp>
        <p:nvSpPr>
          <p:cNvPr id="1114" name="Google Shape;1114;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06" name="Google Shape;306;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6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6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1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1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1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 name="Google Shape;82;p1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50"/>
          <p:cNvSpPr/>
          <p:nvPr>
            <p:ph idx="2" type="pic"/>
          </p:nvPr>
        </p:nvSpPr>
        <p:spPr>
          <a:xfrm>
            <a:off x="5183188" y="987425"/>
            <a:ext cx="6172200" cy="4873625"/>
          </a:xfrm>
          <a:prstGeom prst="rect">
            <a:avLst/>
          </a:prstGeom>
          <a:noFill/>
          <a:ln>
            <a:noFill/>
          </a:ln>
        </p:spPr>
      </p:sp>
      <p:sp>
        <p:nvSpPr>
          <p:cNvPr id="89" name="Google Shape;89;p1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3" name="Shape 93"/>
        <p:cNvGrpSpPr/>
        <p:nvPr/>
      </p:nvGrpSpPr>
      <p:grpSpPr>
        <a:xfrm>
          <a:off x="0" y="0"/>
          <a:ext cx="0" cy="0"/>
          <a:chOff x="0" y="0"/>
          <a:chExt cx="0" cy="0"/>
        </a:xfrm>
      </p:grpSpPr>
      <p:sp>
        <p:nvSpPr>
          <p:cNvPr id="94" name="Google Shape;94;p1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1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spTree>
      <p:nvGrpSpPr>
        <p:cNvPr id="105" name="Shape 105"/>
        <p:cNvGrpSpPr/>
        <p:nvPr/>
      </p:nvGrpSpPr>
      <p:grpSpPr>
        <a:xfrm>
          <a:off x="0" y="0"/>
          <a:ext cx="0" cy="0"/>
          <a:chOff x="0" y="0"/>
          <a:chExt cx="0" cy="0"/>
        </a:xfrm>
      </p:grpSpPr>
      <p:sp>
        <p:nvSpPr>
          <p:cNvPr id="106" name="Google Shape;106;p153"/>
          <p:cNvSpPr/>
          <p:nvPr/>
        </p:nvSpPr>
        <p:spPr>
          <a:xfrm>
            <a:off x="-2" y="6270721"/>
            <a:ext cx="12191603" cy="586401"/>
          </a:xfrm>
          <a:prstGeom prst="rect">
            <a:avLst/>
          </a:prstGeom>
          <a:solidFill>
            <a:srgbClr val="2C001E"/>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descr="Shape 202" id="107" name="Google Shape;107;p153"/>
          <p:cNvPicPr preferRelativeResize="0"/>
          <p:nvPr/>
        </p:nvPicPr>
        <p:blipFill rotWithShape="1">
          <a:blip r:embed="rId2">
            <a:alphaModFix/>
          </a:blip>
          <a:srcRect b="0" l="0" r="0" t="0"/>
          <a:stretch/>
        </p:blipFill>
        <p:spPr>
          <a:xfrm>
            <a:off x="9687361" y="487201"/>
            <a:ext cx="2058719" cy="462241"/>
          </a:xfrm>
          <a:prstGeom prst="rect">
            <a:avLst/>
          </a:prstGeom>
          <a:noFill/>
          <a:ln>
            <a:noFill/>
          </a:ln>
        </p:spPr>
      </p:pic>
      <p:pic>
        <p:nvPicPr>
          <p:cNvPr descr="Shape 203" id="108" name="Google Shape;108;p153"/>
          <p:cNvPicPr preferRelativeResize="0"/>
          <p:nvPr/>
        </p:nvPicPr>
        <p:blipFill rotWithShape="1">
          <a:blip r:embed="rId3">
            <a:alphaModFix/>
          </a:blip>
          <a:srcRect b="0" l="0" r="0" t="0"/>
          <a:stretch/>
        </p:blipFill>
        <p:spPr>
          <a:xfrm>
            <a:off x="10194239" y="6480000"/>
            <a:ext cx="1333444" cy="173281"/>
          </a:xfrm>
          <a:prstGeom prst="rect">
            <a:avLst/>
          </a:prstGeom>
          <a:noFill/>
          <a:ln>
            <a:noFill/>
          </a:ln>
        </p:spPr>
      </p:pic>
      <p:sp>
        <p:nvSpPr>
          <p:cNvPr id="109" name="Google Shape;109;p153"/>
          <p:cNvSpPr txBox="1"/>
          <p:nvPr>
            <p:ph type="title"/>
          </p:nvPr>
        </p:nvSpPr>
        <p:spPr>
          <a:xfrm>
            <a:off x="507839" y="274560"/>
            <a:ext cx="10972403" cy="1142801"/>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000000"/>
              </a:buClr>
              <a:buSzPts val="18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0" name="Google Shape;110;p153"/>
          <p:cNvSpPr txBox="1"/>
          <p:nvPr>
            <p:ph idx="1" type="body"/>
          </p:nvPr>
        </p:nvSpPr>
        <p:spPr>
          <a:xfrm>
            <a:off x="507840" y="1803359"/>
            <a:ext cx="10672001" cy="4967203"/>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rgbClr val="000000"/>
              </a:buClr>
              <a:buSzPts val="1800"/>
              <a:buFont typeface="Arial"/>
              <a:buNone/>
              <a:defRPr>
                <a:solidFill>
                  <a:srgbClr val="000000"/>
                </a:solidFill>
              </a:defRPr>
            </a:lvl1pPr>
            <a:lvl2pPr indent="-228600" lvl="1" marL="914400" algn="l">
              <a:lnSpc>
                <a:spcPct val="100000"/>
              </a:lnSpc>
              <a:spcBef>
                <a:spcPts val="0"/>
              </a:spcBef>
              <a:spcAft>
                <a:spcPts val="0"/>
              </a:spcAft>
              <a:buClr>
                <a:srgbClr val="000000"/>
              </a:buClr>
              <a:buSzPts val="1800"/>
              <a:buFont typeface="Arial"/>
              <a:buNone/>
              <a:defRPr>
                <a:solidFill>
                  <a:srgbClr val="000000"/>
                </a:solidFill>
              </a:defRPr>
            </a:lvl2pPr>
            <a:lvl3pPr indent="-228600" lvl="2" marL="1371600" algn="l">
              <a:lnSpc>
                <a:spcPct val="100000"/>
              </a:lnSpc>
              <a:spcBef>
                <a:spcPts val="0"/>
              </a:spcBef>
              <a:spcAft>
                <a:spcPts val="0"/>
              </a:spcAft>
              <a:buClr>
                <a:srgbClr val="000000"/>
              </a:buClr>
              <a:buSzPts val="1800"/>
              <a:buFont typeface="Arial"/>
              <a:buNone/>
              <a:defRPr>
                <a:solidFill>
                  <a:srgbClr val="000000"/>
                </a:solidFill>
              </a:defRPr>
            </a:lvl3pPr>
            <a:lvl4pPr indent="-228600" lvl="3" marL="1828800" algn="l">
              <a:lnSpc>
                <a:spcPct val="100000"/>
              </a:lnSpc>
              <a:spcBef>
                <a:spcPts val="0"/>
              </a:spcBef>
              <a:spcAft>
                <a:spcPts val="0"/>
              </a:spcAft>
              <a:buClr>
                <a:srgbClr val="000000"/>
              </a:buClr>
              <a:buSzPts val="1800"/>
              <a:buFont typeface="Arial"/>
              <a:buNone/>
              <a:defRPr>
                <a:solidFill>
                  <a:srgbClr val="000000"/>
                </a:solidFill>
              </a:defRPr>
            </a:lvl4pPr>
            <a:lvl5pPr indent="-228600" lvl="4" marL="2286000" algn="l">
              <a:lnSpc>
                <a:spcPct val="100000"/>
              </a:lnSpc>
              <a:spcBef>
                <a:spcPts val="0"/>
              </a:spcBef>
              <a:spcAft>
                <a:spcPts val="0"/>
              </a:spcAft>
              <a:buClr>
                <a:srgbClr val="000000"/>
              </a:buClr>
              <a:buSzPts val="1800"/>
              <a:buFont typeface="Arial"/>
              <a:buNone/>
              <a:defRPr>
                <a:solidFill>
                  <a:srgbClr val="000000"/>
                </a:solidFill>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11" name="Google Shape;111;p153"/>
          <p:cNvSpPr txBox="1"/>
          <p:nvPr>
            <p:ph idx="12" type="sldNum"/>
          </p:nvPr>
        </p:nvSpPr>
        <p:spPr>
          <a:xfrm>
            <a:off x="5892800" y="6161498"/>
            <a:ext cx="2844800" cy="389706"/>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_1">
  <p:cSld name="TITLE_ONLY_1_1">
    <p:spTree>
      <p:nvGrpSpPr>
        <p:cNvPr id="112" name="Shape 112"/>
        <p:cNvGrpSpPr/>
        <p:nvPr/>
      </p:nvGrpSpPr>
      <p:grpSpPr>
        <a:xfrm>
          <a:off x="0" y="0"/>
          <a:ext cx="0" cy="0"/>
          <a:chOff x="0" y="0"/>
          <a:chExt cx="0" cy="0"/>
        </a:xfrm>
      </p:grpSpPr>
      <p:sp>
        <p:nvSpPr>
          <p:cNvPr id="113" name="Google Shape;113;p154"/>
          <p:cNvSpPr txBox="1"/>
          <p:nvPr>
            <p:ph type="title"/>
          </p:nvPr>
        </p:nvSpPr>
        <p:spPr>
          <a:xfrm>
            <a:off x="508000" y="274637"/>
            <a:ext cx="10972800" cy="1143200"/>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4" name="Google Shape;114;p154"/>
          <p:cNvSpPr txBox="1"/>
          <p:nvPr>
            <p:ph idx="1" type="body"/>
          </p:nvPr>
        </p:nvSpPr>
        <p:spPr>
          <a:xfrm>
            <a:off x="1484465" y="2162938"/>
            <a:ext cx="9428803" cy="616401"/>
          </a:xfrm>
          <a:prstGeom prst="rect">
            <a:avLst/>
          </a:prstGeom>
          <a:noFill/>
          <a:ln>
            <a:noFill/>
          </a:ln>
        </p:spPr>
        <p:txBody>
          <a:bodyPr anchorCtr="0" anchor="ctr" bIns="91400" lIns="91400" spcFirstLastPara="1" rIns="91400" wrap="square" tIns="91400">
            <a:normAutofit/>
          </a:bodyPr>
          <a:lstStyle>
            <a:lvl1pPr indent="-228600" lvl="0" marL="4572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1pPr>
            <a:lvl2pPr indent="-228600" lvl="1" marL="9144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2pPr>
            <a:lvl3pPr indent="-228600" lvl="2" marL="13716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3pPr>
            <a:lvl4pPr indent="-228600" lvl="3" marL="18288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4pPr>
            <a:lvl5pPr indent="-228600" lvl="4" marL="2286000" algn="l">
              <a:lnSpc>
                <a:spcPct val="115000"/>
              </a:lnSpc>
              <a:spcBef>
                <a:spcPts val="800"/>
              </a:spcBef>
              <a:spcAft>
                <a:spcPts val="0"/>
              </a:spcAft>
              <a:buClr>
                <a:srgbClr val="333333"/>
              </a:buClr>
              <a:buSzPts val="1800"/>
              <a:buFont typeface="Helvetica Neue"/>
              <a:buNone/>
              <a:defRPr>
                <a:solidFill>
                  <a:srgbClr val="333333"/>
                </a:solidFill>
                <a:latin typeface="Helvetica Neue"/>
                <a:ea typeface="Helvetica Neue"/>
                <a:cs typeface="Helvetica Neue"/>
                <a:sym typeface="Helvetica Neue"/>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grpSp>
        <p:nvGrpSpPr>
          <p:cNvPr id="115" name="Google Shape;115;p154"/>
          <p:cNvGrpSpPr/>
          <p:nvPr/>
        </p:nvGrpSpPr>
        <p:grpSpPr>
          <a:xfrm>
            <a:off x="609598" y="2113600"/>
            <a:ext cx="621244" cy="621243"/>
            <a:chOff x="-1" y="0"/>
            <a:chExt cx="465931" cy="465930"/>
          </a:xfrm>
        </p:grpSpPr>
        <p:sp>
          <p:nvSpPr>
            <p:cNvPr id="116" name="Google Shape;116;p154"/>
            <p:cNvSpPr/>
            <p:nvPr/>
          </p:nvSpPr>
          <p:spPr>
            <a:xfrm flipH="1">
              <a:off x="-1" y="0"/>
              <a:ext cx="465931" cy="465930"/>
            </a:xfrm>
            <a:prstGeom prst="ellipse">
              <a:avLst/>
            </a:prstGeom>
            <a:solidFill>
              <a:srgbClr val="DD48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17" name="Google Shape;117;p154"/>
            <p:cNvSpPr txBox="1"/>
            <p:nvPr/>
          </p:nvSpPr>
          <p:spPr>
            <a:xfrm>
              <a:off x="136740" y="61226"/>
              <a:ext cx="198431" cy="32316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100"/>
                <a:buFont typeface="Helvetica Neue"/>
                <a:buNone/>
              </a:pPr>
              <a:r>
                <a:rPr b="1" i="0" lang="en-US" sz="2800" u="none" cap="none" strike="noStrike">
                  <a:solidFill>
                    <a:srgbClr val="FFFFFF"/>
                  </a:solidFill>
                  <a:latin typeface="Helvetica Neue"/>
                  <a:ea typeface="Helvetica Neue"/>
                  <a:cs typeface="Helvetica Neue"/>
                  <a:sym typeface="Helvetica Neue"/>
                </a:rPr>
                <a:t>1</a:t>
              </a:r>
              <a:endParaRPr b="0" i="0" sz="2400" u="none" cap="none" strike="noStrike">
                <a:solidFill>
                  <a:srgbClr val="000000"/>
                </a:solidFill>
                <a:latin typeface="Arial"/>
                <a:ea typeface="Arial"/>
                <a:cs typeface="Arial"/>
                <a:sym typeface="Arial"/>
              </a:endParaRPr>
            </a:p>
          </p:txBody>
        </p:sp>
      </p:grpSp>
      <p:grpSp>
        <p:nvGrpSpPr>
          <p:cNvPr id="118" name="Google Shape;118;p154"/>
          <p:cNvGrpSpPr/>
          <p:nvPr/>
        </p:nvGrpSpPr>
        <p:grpSpPr>
          <a:xfrm>
            <a:off x="609598" y="3019415"/>
            <a:ext cx="621244" cy="621243"/>
            <a:chOff x="-1" y="0"/>
            <a:chExt cx="465931" cy="465930"/>
          </a:xfrm>
        </p:grpSpPr>
        <p:sp>
          <p:nvSpPr>
            <p:cNvPr id="119" name="Google Shape;119;p154"/>
            <p:cNvSpPr/>
            <p:nvPr/>
          </p:nvSpPr>
          <p:spPr>
            <a:xfrm flipH="1">
              <a:off x="-1" y="0"/>
              <a:ext cx="465931" cy="465930"/>
            </a:xfrm>
            <a:prstGeom prst="ellipse">
              <a:avLst/>
            </a:prstGeom>
            <a:solidFill>
              <a:srgbClr val="DD48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20" name="Google Shape;120;p154"/>
            <p:cNvSpPr txBox="1"/>
            <p:nvPr/>
          </p:nvSpPr>
          <p:spPr>
            <a:xfrm>
              <a:off x="136740" y="61226"/>
              <a:ext cx="198431" cy="32316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100"/>
                <a:buFont typeface="Helvetica Neue"/>
                <a:buNone/>
              </a:pPr>
              <a:r>
                <a:rPr b="1" i="0" lang="en-US" sz="2800" u="none" cap="none" strike="noStrike">
                  <a:solidFill>
                    <a:srgbClr val="FFFFFF"/>
                  </a:solidFill>
                  <a:latin typeface="Helvetica Neue"/>
                  <a:ea typeface="Helvetica Neue"/>
                  <a:cs typeface="Helvetica Neue"/>
                  <a:sym typeface="Helvetica Neue"/>
                </a:rPr>
                <a:t>2</a:t>
              </a:r>
              <a:endParaRPr b="0" i="0" sz="2400" u="none" cap="none" strike="noStrike">
                <a:solidFill>
                  <a:srgbClr val="000000"/>
                </a:solidFill>
                <a:latin typeface="Arial"/>
                <a:ea typeface="Arial"/>
                <a:cs typeface="Arial"/>
                <a:sym typeface="Arial"/>
              </a:endParaRPr>
            </a:p>
          </p:txBody>
        </p:sp>
      </p:grpSp>
      <p:grpSp>
        <p:nvGrpSpPr>
          <p:cNvPr id="121" name="Google Shape;121;p154"/>
          <p:cNvGrpSpPr/>
          <p:nvPr/>
        </p:nvGrpSpPr>
        <p:grpSpPr>
          <a:xfrm>
            <a:off x="609598" y="3925231"/>
            <a:ext cx="621244" cy="621243"/>
            <a:chOff x="-1" y="0"/>
            <a:chExt cx="465931" cy="465930"/>
          </a:xfrm>
        </p:grpSpPr>
        <p:sp>
          <p:nvSpPr>
            <p:cNvPr id="122" name="Google Shape;122;p154"/>
            <p:cNvSpPr/>
            <p:nvPr/>
          </p:nvSpPr>
          <p:spPr>
            <a:xfrm flipH="1">
              <a:off x="-1" y="0"/>
              <a:ext cx="465931" cy="465930"/>
            </a:xfrm>
            <a:prstGeom prst="ellipse">
              <a:avLst/>
            </a:prstGeom>
            <a:solidFill>
              <a:srgbClr val="DD48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23" name="Google Shape;123;p154"/>
            <p:cNvSpPr txBox="1"/>
            <p:nvPr/>
          </p:nvSpPr>
          <p:spPr>
            <a:xfrm>
              <a:off x="136740" y="61226"/>
              <a:ext cx="198431" cy="32316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100"/>
                <a:buFont typeface="Helvetica Neue"/>
                <a:buNone/>
              </a:pPr>
              <a:r>
                <a:rPr b="1" i="0" lang="en-US" sz="2800" u="none" cap="none" strike="noStrike">
                  <a:solidFill>
                    <a:srgbClr val="FFFFFF"/>
                  </a:solidFill>
                  <a:latin typeface="Helvetica Neue"/>
                  <a:ea typeface="Helvetica Neue"/>
                  <a:cs typeface="Helvetica Neue"/>
                  <a:sym typeface="Helvetica Neue"/>
                </a:rPr>
                <a:t>3</a:t>
              </a:r>
              <a:endParaRPr b="0" i="0" sz="2400" u="none" cap="none" strike="noStrike">
                <a:solidFill>
                  <a:srgbClr val="000000"/>
                </a:solidFill>
                <a:latin typeface="Arial"/>
                <a:ea typeface="Arial"/>
                <a:cs typeface="Arial"/>
                <a:sym typeface="Arial"/>
              </a:endParaRPr>
            </a:p>
          </p:txBody>
        </p:sp>
      </p:grpSp>
      <p:grpSp>
        <p:nvGrpSpPr>
          <p:cNvPr id="124" name="Google Shape;124;p154"/>
          <p:cNvGrpSpPr/>
          <p:nvPr/>
        </p:nvGrpSpPr>
        <p:grpSpPr>
          <a:xfrm>
            <a:off x="609598" y="4831048"/>
            <a:ext cx="621244" cy="621243"/>
            <a:chOff x="-1" y="0"/>
            <a:chExt cx="465931" cy="465930"/>
          </a:xfrm>
        </p:grpSpPr>
        <p:sp>
          <p:nvSpPr>
            <p:cNvPr id="125" name="Google Shape;125;p154"/>
            <p:cNvSpPr/>
            <p:nvPr/>
          </p:nvSpPr>
          <p:spPr>
            <a:xfrm flipH="1">
              <a:off x="-1" y="0"/>
              <a:ext cx="465931" cy="465930"/>
            </a:xfrm>
            <a:prstGeom prst="ellipse">
              <a:avLst/>
            </a:prstGeom>
            <a:solidFill>
              <a:srgbClr val="DD48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26" name="Google Shape;126;p154"/>
            <p:cNvSpPr txBox="1"/>
            <p:nvPr/>
          </p:nvSpPr>
          <p:spPr>
            <a:xfrm>
              <a:off x="136740" y="61226"/>
              <a:ext cx="198431" cy="32316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100"/>
                <a:buFont typeface="Helvetica Neue"/>
                <a:buNone/>
              </a:pPr>
              <a:r>
                <a:rPr b="1" i="0" lang="en-US" sz="2800" u="none" cap="none" strike="noStrike">
                  <a:solidFill>
                    <a:srgbClr val="FFFFFF"/>
                  </a:solidFill>
                  <a:latin typeface="Helvetica Neue"/>
                  <a:ea typeface="Helvetica Neue"/>
                  <a:cs typeface="Helvetica Neue"/>
                  <a:sym typeface="Helvetica Neue"/>
                </a:rPr>
                <a:t>4</a:t>
              </a:r>
              <a:endParaRPr b="0" i="0" sz="2400" u="none" cap="none" strike="noStrike">
                <a:solidFill>
                  <a:srgbClr val="000000"/>
                </a:solidFill>
                <a:latin typeface="Arial"/>
                <a:ea typeface="Arial"/>
                <a:cs typeface="Arial"/>
                <a:sym typeface="Arial"/>
              </a:endParaRPr>
            </a:p>
          </p:txBody>
        </p:sp>
      </p:grpSp>
      <p:grpSp>
        <p:nvGrpSpPr>
          <p:cNvPr id="127" name="Google Shape;127;p154"/>
          <p:cNvGrpSpPr/>
          <p:nvPr/>
        </p:nvGrpSpPr>
        <p:grpSpPr>
          <a:xfrm>
            <a:off x="609598" y="5736866"/>
            <a:ext cx="621244" cy="621241"/>
            <a:chOff x="-1" y="0"/>
            <a:chExt cx="465931" cy="465930"/>
          </a:xfrm>
        </p:grpSpPr>
        <p:sp>
          <p:nvSpPr>
            <p:cNvPr id="128" name="Google Shape;128;p154"/>
            <p:cNvSpPr/>
            <p:nvPr/>
          </p:nvSpPr>
          <p:spPr>
            <a:xfrm flipH="1">
              <a:off x="-1" y="0"/>
              <a:ext cx="465931" cy="465930"/>
            </a:xfrm>
            <a:prstGeom prst="ellipse">
              <a:avLst/>
            </a:prstGeom>
            <a:solidFill>
              <a:srgbClr val="DD48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29" name="Google Shape;129;p154"/>
            <p:cNvSpPr txBox="1"/>
            <p:nvPr/>
          </p:nvSpPr>
          <p:spPr>
            <a:xfrm>
              <a:off x="136740" y="61226"/>
              <a:ext cx="198431" cy="32316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100"/>
                <a:buFont typeface="Helvetica Neue"/>
                <a:buNone/>
              </a:pPr>
              <a:r>
                <a:rPr b="1" i="0" lang="en-US" sz="2800" u="none" cap="none" strike="noStrike">
                  <a:solidFill>
                    <a:srgbClr val="FFFFFF"/>
                  </a:solidFill>
                  <a:latin typeface="Helvetica Neue"/>
                  <a:ea typeface="Helvetica Neue"/>
                  <a:cs typeface="Helvetica Neue"/>
                  <a:sym typeface="Helvetica Neue"/>
                </a:rPr>
                <a:t>5</a:t>
              </a:r>
              <a:endParaRPr b="0" i="0" sz="2400" u="none" cap="none" strike="noStrike">
                <a:solidFill>
                  <a:srgbClr val="000000"/>
                </a:solidFill>
                <a:latin typeface="Arial"/>
                <a:ea typeface="Arial"/>
                <a:cs typeface="Arial"/>
                <a:sym typeface="Arial"/>
              </a:endParaRPr>
            </a:p>
          </p:txBody>
        </p:sp>
      </p:grpSp>
      <p:sp>
        <p:nvSpPr>
          <p:cNvPr id="130" name="Google Shape;130;p154"/>
          <p:cNvSpPr txBox="1"/>
          <p:nvPr>
            <p:ph idx="12" type="sldNum"/>
          </p:nvPr>
        </p:nvSpPr>
        <p:spPr>
          <a:xfrm>
            <a:off x="5892800" y="6187094"/>
            <a:ext cx="2844800" cy="33851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31" name="Shape 131"/>
        <p:cNvGrpSpPr/>
        <p:nvPr/>
      </p:nvGrpSpPr>
      <p:grpSpPr>
        <a:xfrm>
          <a:off x="0" y="0"/>
          <a:ext cx="0" cy="0"/>
          <a:chOff x="0" y="0"/>
          <a:chExt cx="0" cy="0"/>
        </a:xfrm>
      </p:grpSpPr>
      <p:sp>
        <p:nvSpPr>
          <p:cNvPr id="132" name="Google Shape;132;p155"/>
          <p:cNvSpPr txBox="1"/>
          <p:nvPr>
            <p:ph type="title"/>
          </p:nvPr>
        </p:nvSpPr>
        <p:spPr>
          <a:xfrm>
            <a:off x="508000" y="274637"/>
            <a:ext cx="10972800" cy="1143200"/>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33" name="Google Shape;133;p155"/>
          <p:cNvSpPr txBox="1"/>
          <p:nvPr>
            <p:ph idx="1" type="body"/>
          </p:nvPr>
        </p:nvSpPr>
        <p:spPr>
          <a:xfrm>
            <a:off x="6093302" y="1803401"/>
            <a:ext cx="5172401" cy="49676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indent="-342900" lvl="1" marL="9144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indent="-342900" lvl="2" marL="13716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indent="-342900" lvl="3" marL="18288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indent="-342900" lvl="4" marL="22860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34" name="Google Shape;134;p155"/>
          <p:cNvSpPr txBox="1"/>
          <p:nvPr>
            <p:ph idx="2" type="body"/>
          </p:nvPr>
        </p:nvSpPr>
        <p:spPr>
          <a:xfrm>
            <a:off x="508000" y="1803399"/>
            <a:ext cx="5030000" cy="4967603"/>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Clr>
                <a:schemeClr val="dk1"/>
              </a:buClr>
              <a:buSzPts val="1800"/>
              <a:buChar char="●"/>
              <a:defRPr/>
            </a:lvl1pPr>
            <a:lvl2pPr indent="-342900" lvl="1" marL="914400" algn="l">
              <a:lnSpc>
                <a:spcPct val="115000"/>
              </a:lnSpc>
              <a:spcBef>
                <a:spcPts val="0"/>
              </a:spcBef>
              <a:spcAft>
                <a:spcPts val="0"/>
              </a:spcAft>
              <a:buClr>
                <a:schemeClr val="dk1"/>
              </a:buClr>
              <a:buSzPts val="1800"/>
              <a:buChar char="○"/>
              <a:defRPr/>
            </a:lvl2pPr>
            <a:lvl3pPr indent="-342900" lvl="2" marL="1371600" algn="l">
              <a:lnSpc>
                <a:spcPct val="115000"/>
              </a:lnSpc>
              <a:spcBef>
                <a:spcPts val="0"/>
              </a:spcBef>
              <a:spcAft>
                <a:spcPts val="0"/>
              </a:spcAft>
              <a:buClr>
                <a:schemeClr val="dk1"/>
              </a:buClr>
              <a:buSzPts val="1800"/>
              <a:buChar char="■"/>
              <a:defRPr/>
            </a:lvl3pPr>
            <a:lvl4pPr indent="-342900" lvl="3" marL="1828800" algn="l">
              <a:lnSpc>
                <a:spcPct val="115000"/>
              </a:lnSpc>
              <a:spcBef>
                <a:spcPts val="0"/>
              </a:spcBef>
              <a:spcAft>
                <a:spcPts val="0"/>
              </a:spcAft>
              <a:buClr>
                <a:schemeClr val="dk1"/>
              </a:buClr>
              <a:buSzPts val="1800"/>
              <a:buChar char="●"/>
              <a:defRPr/>
            </a:lvl4pPr>
            <a:lvl5pPr indent="-342900" lvl="4" marL="2286000" algn="l">
              <a:lnSpc>
                <a:spcPct val="115000"/>
              </a:lnSpc>
              <a:spcBef>
                <a:spcPts val="0"/>
              </a:spcBef>
              <a:spcAft>
                <a:spcPts val="0"/>
              </a:spcAft>
              <a:buClr>
                <a:schemeClr val="dk1"/>
              </a:buClr>
              <a:buSzPts val="1800"/>
              <a:buChar char="○"/>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35" name="Google Shape;135;p155"/>
          <p:cNvSpPr txBox="1"/>
          <p:nvPr>
            <p:ph idx="12" type="sldNum"/>
          </p:nvPr>
        </p:nvSpPr>
        <p:spPr>
          <a:xfrm>
            <a:off x="5892800" y="6187094"/>
            <a:ext cx="2844800" cy="33851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36" name="Shape 136"/>
        <p:cNvGrpSpPr/>
        <p:nvPr/>
      </p:nvGrpSpPr>
      <p:grpSpPr>
        <a:xfrm>
          <a:off x="0" y="0"/>
          <a:ext cx="0" cy="0"/>
          <a:chOff x="0" y="0"/>
          <a:chExt cx="0" cy="0"/>
        </a:xfrm>
      </p:grpSpPr>
      <p:sp>
        <p:nvSpPr>
          <p:cNvPr id="137" name="Google Shape;137;p156"/>
          <p:cNvSpPr txBox="1"/>
          <p:nvPr>
            <p:ph type="title"/>
          </p:nvPr>
        </p:nvSpPr>
        <p:spPr>
          <a:xfrm>
            <a:off x="609600" y="274637"/>
            <a:ext cx="10972800" cy="1143200"/>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38" name="Google Shape;138;p156"/>
          <p:cNvSpPr txBox="1"/>
          <p:nvPr>
            <p:ph idx="1" type="body"/>
          </p:nvPr>
        </p:nvSpPr>
        <p:spPr>
          <a:xfrm>
            <a:off x="609600" y="1600201"/>
            <a:ext cx="10972800" cy="49676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indent="-342900" lvl="1" marL="9144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indent="-342900" lvl="2" marL="13716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indent="-342900" lvl="3" marL="18288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indent="-342900" lvl="4" marL="22860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39" name="Google Shape;139;p156"/>
          <p:cNvSpPr txBox="1"/>
          <p:nvPr>
            <p:ph idx="12" type="sldNum"/>
          </p:nvPr>
        </p:nvSpPr>
        <p:spPr>
          <a:xfrm>
            <a:off x="11409054" y="6359580"/>
            <a:ext cx="524425" cy="471908"/>
          </a:xfrm>
          <a:prstGeom prst="rect">
            <a:avLst/>
          </a:prstGeom>
          <a:noFill/>
          <a:ln>
            <a:noFill/>
          </a:ln>
        </p:spPr>
        <p:txBody>
          <a:bodyPr anchorCtr="0" anchor="ctr" bIns="91400" lIns="91400" spcFirstLastPara="1" rIns="91400" wrap="square" tIns="91400">
            <a:spAutoFit/>
          </a:bodyPr>
          <a:lstStyle>
            <a:lvl1pPr indent="0" lvl="0"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6" name="Shape 16"/>
        <p:cNvGrpSpPr/>
        <p:nvPr/>
      </p:nvGrpSpPr>
      <p:grpSpPr>
        <a:xfrm>
          <a:off x="0" y="0"/>
          <a:ext cx="0" cy="0"/>
          <a:chOff x="0" y="0"/>
          <a:chExt cx="0" cy="0"/>
        </a:xfrm>
      </p:grpSpPr>
      <p:sp>
        <p:nvSpPr>
          <p:cNvPr id="17" name="Google Shape;17;p139"/>
          <p:cNvSpPr txBox="1"/>
          <p:nvPr>
            <p:ph type="title"/>
          </p:nvPr>
        </p:nvSpPr>
        <p:spPr>
          <a:xfrm>
            <a:off x="508000" y="274637"/>
            <a:ext cx="10972800" cy="1143200"/>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8" name="Google Shape;18;p139"/>
          <p:cNvSpPr txBox="1"/>
          <p:nvPr>
            <p:ph idx="1" type="body"/>
          </p:nvPr>
        </p:nvSpPr>
        <p:spPr>
          <a:xfrm>
            <a:off x="6093302" y="1803401"/>
            <a:ext cx="5172401" cy="49676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indent="-342900" lvl="1" marL="9144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indent="-342900" lvl="2" marL="13716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indent="-342900" lvl="3" marL="18288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indent="-342900" lvl="4" marL="22860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9" name="Google Shape;19;p139"/>
          <p:cNvSpPr txBox="1"/>
          <p:nvPr>
            <p:ph idx="2" type="body"/>
          </p:nvPr>
        </p:nvSpPr>
        <p:spPr>
          <a:xfrm>
            <a:off x="508000" y="1803399"/>
            <a:ext cx="5030000" cy="4967603"/>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0" name="Google Shape;20;p139"/>
          <p:cNvSpPr txBox="1"/>
          <p:nvPr>
            <p:ph idx="12" type="sldNum"/>
          </p:nvPr>
        </p:nvSpPr>
        <p:spPr>
          <a:xfrm>
            <a:off x="5892800" y="6187094"/>
            <a:ext cx="2844800" cy="33851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py">
  <p:cSld name="BLANK copy">
    <p:spTree>
      <p:nvGrpSpPr>
        <p:cNvPr id="140" name="Shape 140"/>
        <p:cNvGrpSpPr/>
        <p:nvPr/>
      </p:nvGrpSpPr>
      <p:grpSpPr>
        <a:xfrm>
          <a:off x="0" y="0"/>
          <a:ext cx="0" cy="0"/>
          <a:chOff x="0" y="0"/>
          <a:chExt cx="0" cy="0"/>
        </a:xfrm>
      </p:grpSpPr>
      <p:sp>
        <p:nvSpPr>
          <p:cNvPr id="141" name="Google Shape;141;p157"/>
          <p:cNvSpPr/>
          <p:nvPr/>
        </p:nvSpPr>
        <p:spPr>
          <a:xfrm>
            <a:off x="-1" y="6270721"/>
            <a:ext cx="12191601" cy="586401"/>
          </a:xfrm>
          <a:prstGeom prst="rect">
            <a:avLst/>
          </a:prstGeom>
          <a:solidFill>
            <a:srgbClr val="2C001E"/>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rgbClr val="000000"/>
              </a:solidFill>
              <a:latin typeface="Arial"/>
              <a:ea typeface="Arial"/>
              <a:cs typeface="Arial"/>
              <a:sym typeface="Arial"/>
            </a:endParaRPr>
          </a:p>
        </p:txBody>
      </p:sp>
      <p:pic>
        <p:nvPicPr>
          <p:cNvPr descr="Shape 202" id="142" name="Google Shape;142;p157"/>
          <p:cNvPicPr preferRelativeResize="0"/>
          <p:nvPr/>
        </p:nvPicPr>
        <p:blipFill rotWithShape="1">
          <a:blip r:embed="rId2">
            <a:alphaModFix/>
          </a:blip>
          <a:srcRect b="0" l="0" r="0" t="0"/>
          <a:stretch/>
        </p:blipFill>
        <p:spPr>
          <a:xfrm>
            <a:off x="9687361" y="487200"/>
            <a:ext cx="2058719" cy="462241"/>
          </a:xfrm>
          <a:prstGeom prst="rect">
            <a:avLst/>
          </a:prstGeom>
          <a:noFill/>
          <a:ln>
            <a:noFill/>
          </a:ln>
        </p:spPr>
      </p:pic>
      <p:pic>
        <p:nvPicPr>
          <p:cNvPr descr="Shape 203" id="143" name="Google Shape;143;p157"/>
          <p:cNvPicPr preferRelativeResize="0"/>
          <p:nvPr/>
        </p:nvPicPr>
        <p:blipFill rotWithShape="1">
          <a:blip r:embed="rId3">
            <a:alphaModFix/>
          </a:blip>
          <a:srcRect b="0" l="0" r="0" t="0"/>
          <a:stretch/>
        </p:blipFill>
        <p:spPr>
          <a:xfrm>
            <a:off x="10194239" y="6480000"/>
            <a:ext cx="1333444" cy="173281"/>
          </a:xfrm>
          <a:prstGeom prst="rect">
            <a:avLst/>
          </a:prstGeom>
          <a:noFill/>
          <a:ln>
            <a:noFill/>
          </a:ln>
        </p:spPr>
      </p:pic>
      <p:sp>
        <p:nvSpPr>
          <p:cNvPr id="144" name="Google Shape;144;p157"/>
          <p:cNvSpPr txBox="1"/>
          <p:nvPr>
            <p:ph idx="12" type="sldNum"/>
          </p:nvPr>
        </p:nvSpPr>
        <p:spPr>
          <a:xfrm>
            <a:off x="5892800" y="6171725"/>
            <a:ext cx="2844800" cy="369251"/>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9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33"/>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p:cSld name="Graphics">
    <p:spTree>
      <p:nvGrpSpPr>
        <p:cNvPr id="145" name="Shape 145"/>
        <p:cNvGrpSpPr/>
        <p:nvPr/>
      </p:nvGrpSpPr>
      <p:grpSpPr>
        <a:xfrm>
          <a:off x="0" y="0"/>
          <a:ext cx="0" cy="0"/>
          <a:chOff x="0" y="0"/>
          <a:chExt cx="0" cy="0"/>
        </a:xfrm>
      </p:grpSpPr>
      <p:sp>
        <p:nvSpPr>
          <p:cNvPr id="146" name="Google Shape;146;p158"/>
          <p:cNvSpPr txBox="1"/>
          <p:nvPr>
            <p:ph type="title"/>
          </p:nvPr>
        </p:nvSpPr>
        <p:spPr>
          <a:xfrm>
            <a:off x="529166" y="361023"/>
            <a:ext cx="11133668" cy="689195"/>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77216F"/>
              </a:buClr>
              <a:buSzPts val="2400"/>
              <a:buFont typeface="Helvetica Neue"/>
              <a:buNone/>
              <a:defRPr sz="3200">
                <a:solidFill>
                  <a:srgbClr val="77216F"/>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47" name="Google Shape;147;p158"/>
          <p:cNvSpPr txBox="1"/>
          <p:nvPr>
            <p:ph idx="12" type="sldNum"/>
          </p:nvPr>
        </p:nvSpPr>
        <p:spPr>
          <a:xfrm>
            <a:off x="8737600" y="6148321"/>
            <a:ext cx="2844800" cy="416059"/>
          </a:xfrm>
          <a:prstGeom prst="rect">
            <a:avLst/>
          </a:prstGeom>
          <a:noFill/>
          <a:ln>
            <a:noFill/>
          </a:ln>
        </p:spPr>
        <p:txBody>
          <a:bodyPr anchorCtr="0" anchor="ctr" bIns="91400" lIns="91400" spcFirstLastPara="1" rIns="91400" wrap="square" tIns="91400">
            <a:spAutoFit/>
          </a:bodyPr>
          <a:lstStyle>
            <a:lvl1pPr indent="0" lvl="0"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1pPr>
            <a:lvl2pPr indent="0" lvl="1"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2pPr>
            <a:lvl3pPr indent="0" lvl="2"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3pPr>
            <a:lvl4pPr indent="0" lvl="3"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4pPr>
            <a:lvl5pPr indent="0" lvl="4"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5pPr>
            <a:lvl6pPr indent="0" lvl="5"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6pPr>
            <a:lvl7pPr indent="0" lvl="6"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7pPr>
            <a:lvl8pPr indent="0" lvl="7"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8pPr>
            <a:lvl9pPr indent="0" lvl="8"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333">
              <a:solidFill>
                <a:srgbClr val="585858"/>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8" name="Shape 148"/>
        <p:cNvGrpSpPr/>
        <p:nvPr/>
      </p:nvGrpSpPr>
      <p:grpSpPr>
        <a:xfrm>
          <a:off x="0" y="0"/>
          <a:ext cx="0" cy="0"/>
          <a:chOff x="0" y="0"/>
          <a:chExt cx="0" cy="0"/>
        </a:xfrm>
      </p:grpSpPr>
      <p:sp>
        <p:nvSpPr>
          <p:cNvPr id="149" name="Google Shape;149;p159"/>
          <p:cNvSpPr/>
          <p:nvPr/>
        </p:nvSpPr>
        <p:spPr>
          <a:xfrm>
            <a:off x="-2" y="6270721"/>
            <a:ext cx="12191603" cy="586401"/>
          </a:xfrm>
          <a:prstGeom prst="rect">
            <a:avLst/>
          </a:prstGeom>
          <a:solidFill>
            <a:srgbClr val="2C001E"/>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descr="Shape 202" id="150" name="Google Shape;150;p159"/>
          <p:cNvPicPr preferRelativeResize="0"/>
          <p:nvPr/>
        </p:nvPicPr>
        <p:blipFill rotWithShape="1">
          <a:blip r:embed="rId2">
            <a:alphaModFix/>
          </a:blip>
          <a:srcRect b="0" l="0" r="0" t="0"/>
          <a:stretch/>
        </p:blipFill>
        <p:spPr>
          <a:xfrm>
            <a:off x="9687361" y="487201"/>
            <a:ext cx="2058719" cy="462241"/>
          </a:xfrm>
          <a:prstGeom prst="rect">
            <a:avLst/>
          </a:prstGeom>
          <a:noFill/>
          <a:ln>
            <a:noFill/>
          </a:ln>
        </p:spPr>
      </p:pic>
      <p:pic>
        <p:nvPicPr>
          <p:cNvPr descr="Shape 203" id="151" name="Google Shape;151;p159"/>
          <p:cNvPicPr preferRelativeResize="0"/>
          <p:nvPr/>
        </p:nvPicPr>
        <p:blipFill rotWithShape="1">
          <a:blip r:embed="rId3">
            <a:alphaModFix/>
          </a:blip>
          <a:srcRect b="0" l="0" r="0" t="0"/>
          <a:stretch/>
        </p:blipFill>
        <p:spPr>
          <a:xfrm>
            <a:off x="10194239" y="6480000"/>
            <a:ext cx="1333444" cy="173281"/>
          </a:xfrm>
          <a:prstGeom prst="rect">
            <a:avLst/>
          </a:prstGeom>
          <a:noFill/>
          <a:ln>
            <a:noFill/>
          </a:ln>
        </p:spPr>
      </p:pic>
      <p:sp>
        <p:nvSpPr>
          <p:cNvPr id="152" name="Google Shape;152;p159"/>
          <p:cNvSpPr txBox="1"/>
          <p:nvPr>
            <p:ph type="title"/>
          </p:nvPr>
        </p:nvSpPr>
        <p:spPr>
          <a:xfrm>
            <a:off x="507839" y="274560"/>
            <a:ext cx="10972403" cy="1142801"/>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000000"/>
              </a:buClr>
              <a:buSzPts val="18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53" name="Google Shape;153;p159"/>
          <p:cNvSpPr txBox="1"/>
          <p:nvPr>
            <p:ph idx="1" type="body"/>
          </p:nvPr>
        </p:nvSpPr>
        <p:spPr>
          <a:xfrm>
            <a:off x="507840" y="1803359"/>
            <a:ext cx="10672001" cy="496720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00000"/>
              </a:buClr>
              <a:buSzPts val="1800"/>
              <a:buFont typeface="Arial"/>
              <a:buNone/>
              <a:defRPr>
                <a:solidFill>
                  <a:srgbClr val="000000"/>
                </a:solidFill>
              </a:defRPr>
            </a:lvl1pPr>
            <a:lvl2pPr indent="-228600" lvl="1" marL="914400" algn="l">
              <a:lnSpc>
                <a:spcPct val="100000"/>
              </a:lnSpc>
              <a:spcBef>
                <a:spcPts val="0"/>
              </a:spcBef>
              <a:spcAft>
                <a:spcPts val="0"/>
              </a:spcAft>
              <a:buClr>
                <a:srgbClr val="000000"/>
              </a:buClr>
              <a:buSzPts val="1800"/>
              <a:buFont typeface="Arial"/>
              <a:buNone/>
              <a:defRPr>
                <a:solidFill>
                  <a:srgbClr val="000000"/>
                </a:solidFill>
              </a:defRPr>
            </a:lvl2pPr>
            <a:lvl3pPr indent="-228600" lvl="2" marL="1371600" algn="l">
              <a:lnSpc>
                <a:spcPct val="100000"/>
              </a:lnSpc>
              <a:spcBef>
                <a:spcPts val="0"/>
              </a:spcBef>
              <a:spcAft>
                <a:spcPts val="0"/>
              </a:spcAft>
              <a:buClr>
                <a:srgbClr val="000000"/>
              </a:buClr>
              <a:buSzPts val="1800"/>
              <a:buFont typeface="Arial"/>
              <a:buNone/>
              <a:defRPr>
                <a:solidFill>
                  <a:srgbClr val="000000"/>
                </a:solidFill>
              </a:defRPr>
            </a:lvl3pPr>
            <a:lvl4pPr indent="-228600" lvl="3" marL="1828800" algn="l">
              <a:lnSpc>
                <a:spcPct val="100000"/>
              </a:lnSpc>
              <a:spcBef>
                <a:spcPts val="0"/>
              </a:spcBef>
              <a:spcAft>
                <a:spcPts val="0"/>
              </a:spcAft>
              <a:buClr>
                <a:srgbClr val="000000"/>
              </a:buClr>
              <a:buSzPts val="1800"/>
              <a:buFont typeface="Arial"/>
              <a:buNone/>
              <a:defRPr>
                <a:solidFill>
                  <a:srgbClr val="000000"/>
                </a:solidFill>
              </a:defRPr>
            </a:lvl4pPr>
            <a:lvl5pPr indent="-228600" lvl="4" marL="2286000" algn="l">
              <a:lnSpc>
                <a:spcPct val="100000"/>
              </a:lnSpc>
              <a:spcBef>
                <a:spcPts val="0"/>
              </a:spcBef>
              <a:spcAft>
                <a:spcPts val="0"/>
              </a:spcAft>
              <a:buClr>
                <a:srgbClr val="000000"/>
              </a:buClr>
              <a:buSzPts val="1800"/>
              <a:buFont typeface="Arial"/>
              <a:buNone/>
              <a:defRPr>
                <a:solidFill>
                  <a:srgbClr val="000000"/>
                </a:solidFill>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54" name="Google Shape;154;p159"/>
          <p:cNvSpPr txBox="1"/>
          <p:nvPr>
            <p:ph idx="2" type="body"/>
          </p:nvPr>
        </p:nvSpPr>
        <p:spPr>
          <a:xfrm>
            <a:off x="507840" y="1803360"/>
            <a:ext cx="10672000" cy="49672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Clr>
                <a:schemeClr val="dk1"/>
              </a:buClr>
              <a:buSzPts val="1800"/>
              <a:buChar char="●"/>
              <a:defRPr/>
            </a:lvl1pPr>
            <a:lvl2pPr indent="-342900" lvl="1" marL="914400" algn="l">
              <a:lnSpc>
                <a:spcPct val="115000"/>
              </a:lnSpc>
              <a:spcBef>
                <a:spcPts val="0"/>
              </a:spcBef>
              <a:spcAft>
                <a:spcPts val="0"/>
              </a:spcAft>
              <a:buClr>
                <a:schemeClr val="dk1"/>
              </a:buClr>
              <a:buSzPts val="1800"/>
              <a:buChar char="○"/>
              <a:defRPr/>
            </a:lvl2pPr>
            <a:lvl3pPr indent="-342900" lvl="2" marL="1371600" algn="l">
              <a:lnSpc>
                <a:spcPct val="115000"/>
              </a:lnSpc>
              <a:spcBef>
                <a:spcPts val="0"/>
              </a:spcBef>
              <a:spcAft>
                <a:spcPts val="0"/>
              </a:spcAft>
              <a:buClr>
                <a:schemeClr val="dk1"/>
              </a:buClr>
              <a:buSzPts val="1800"/>
              <a:buChar char="■"/>
              <a:defRPr/>
            </a:lvl3pPr>
            <a:lvl4pPr indent="-342900" lvl="3" marL="1828800" algn="l">
              <a:lnSpc>
                <a:spcPct val="115000"/>
              </a:lnSpc>
              <a:spcBef>
                <a:spcPts val="0"/>
              </a:spcBef>
              <a:spcAft>
                <a:spcPts val="0"/>
              </a:spcAft>
              <a:buClr>
                <a:schemeClr val="dk1"/>
              </a:buClr>
              <a:buSzPts val="1800"/>
              <a:buChar char="●"/>
              <a:defRPr/>
            </a:lvl4pPr>
            <a:lvl5pPr indent="-342900" lvl="4" marL="2286000" algn="l">
              <a:lnSpc>
                <a:spcPct val="115000"/>
              </a:lnSpc>
              <a:spcBef>
                <a:spcPts val="0"/>
              </a:spcBef>
              <a:spcAft>
                <a:spcPts val="0"/>
              </a:spcAft>
              <a:buClr>
                <a:schemeClr val="dk1"/>
              </a:buClr>
              <a:buSzPts val="1800"/>
              <a:buChar char="○"/>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55" name="Google Shape;155;p159"/>
          <p:cNvSpPr txBox="1"/>
          <p:nvPr>
            <p:ph idx="12" type="sldNum"/>
          </p:nvPr>
        </p:nvSpPr>
        <p:spPr>
          <a:xfrm>
            <a:off x="5892800" y="6161498"/>
            <a:ext cx="2844800" cy="389706"/>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OVER_TEXT" type="twoObjOverTx">
  <p:cSld name="TWO_OBJECTS_OVER_TEXT">
    <p:spTree>
      <p:nvGrpSpPr>
        <p:cNvPr id="156" name="Shape 156"/>
        <p:cNvGrpSpPr/>
        <p:nvPr/>
      </p:nvGrpSpPr>
      <p:grpSpPr>
        <a:xfrm>
          <a:off x="0" y="0"/>
          <a:ext cx="0" cy="0"/>
          <a:chOff x="0" y="0"/>
          <a:chExt cx="0" cy="0"/>
        </a:xfrm>
      </p:grpSpPr>
      <p:sp>
        <p:nvSpPr>
          <p:cNvPr id="157" name="Google Shape;157;p160"/>
          <p:cNvSpPr/>
          <p:nvPr/>
        </p:nvSpPr>
        <p:spPr>
          <a:xfrm>
            <a:off x="-2" y="6270721"/>
            <a:ext cx="12191603" cy="586401"/>
          </a:xfrm>
          <a:prstGeom prst="rect">
            <a:avLst/>
          </a:prstGeom>
          <a:solidFill>
            <a:srgbClr val="2C001E"/>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descr="Shape 202" id="158" name="Google Shape;158;p160"/>
          <p:cNvPicPr preferRelativeResize="0"/>
          <p:nvPr/>
        </p:nvPicPr>
        <p:blipFill rotWithShape="1">
          <a:blip r:embed="rId2">
            <a:alphaModFix/>
          </a:blip>
          <a:srcRect b="0" l="0" r="0" t="0"/>
          <a:stretch/>
        </p:blipFill>
        <p:spPr>
          <a:xfrm>
            <a:off x="9687361" y="487201"/>
            <a:ext cx="2058719" cy="462241"/>
          </a:xfrm>
          <a:prstGeom prst="rect">
            <a:avLst/>
          </a:prstGeom>
          <a:noFill/>
          <a:ln>
            <a:noFill/>
          </a:ln>
        </p:spPr>
      </p:pic>
      <p:pic>
        <p:nvPicPr>
          <p:cNvPr descr="Shape 203" id="159" name="Google Shape;159;p160"/>
          <p:cNvPicPr preferRelativeResize="0"/>
          <p:nvPr/>
        </p:nvPicPr>
        <p:blipFill rotWithShape="1">
          <a:blip r:embed="rId3">
            <a:alphaModFix/>
          </a:blip>
          <a:srcRect b="0" l="0" r="0" t="0"/>
          <a:stretch/>
        </p:blipFill>
        <p:spPr>
          <a:xfrm>
            <a:off x="10194239" y="6480000"/>
            <a:ext cx="1333444" cy="173281"/>
          </a:xfrm>
          <a:prstGeom prst="rect">
            <a:avLst/>
          </a:prstGeom>
          <a:noFill/>
          <a:ln>
            <a:noFill/>
          </a:ln>
        </p:spPr>
      </p:pic>
      <p:sp>
        <p:nvSpPr>
          <p:cNvPr id="160" name="Google Shape;160;p160"/>
          <p:cNvSpPr txBox="1"/>
          <p:nvPr>
            <p:ph type="title"/>
          </p:nvPr>
        </p:nvSpPr>
        <p:spPr>
          <a:xfrm>
            <a:off x="507839" y="274560"/>
            <a:ext cx="10972403" cy="1142801"/>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000000"/>
              </a:buClr>
              <a:buSzPts val="18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61" name="Google Shape;161;p160"/>
          <p:cNvSpPr txBox="1"/>
          <p:nvPr>
            <p:ph idx="1" type="body"/>
          </p:nvPr>
        </p:nvSpPr>
        <p:spPr>
          <a:xfrm>
            <a:off x="507840" y="1803359"/>
            <a:ext cx="5207601" cy="236880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00000"/>
              </a:buClr>
              <a:buSzPts val="1800"/>
              <a:buFont typeface="Arial"/>
              <a:buNone/>
              <a:defRPr>
                <a:solidFill>
                  <a:srgbClr val="000000"/>
                </a:solidFill>
              </a:defRPr>
            </a:lvl1pPr>
            <a:lvl2pPr indent="-228600" lvl="1" marL="914400" algn="l">
              <a:lnSpc>
                <a:spcPct val="100000"/>
              </a:lnSpc>
              <a:spcBef>
                <a:spcPts val="0"/>
              </a:spcBef>
              <a:spcAft>
                <a:spcPts val="0"/>
              </a:spcAft>
              <a:buClr>
                <a:srgbClr val="000000"/>
              </a:buClr>
              <a:buSzPts val="1800"/>
              <a:buFont typeface="Arial"/>
              <a:buNone/>
              <a:defRPr>
                <a:solidFill>
                  <a:srgbClr val="000000"/>
                </a:solidFill>
              </a:defRPr>
            </a:lvl2pPr>
            <a:lvl3pPr indent="-228600" lvl="2" marL="1371600" algn="l">
              <a:lnSpc>
                <a:spcPct val="100000"/>
              </a:lnSpc>
              <a:spcBef>
                <a:spcPts val="0"/>
              </a:spcBef>
              <a:spcAft>
                <a:spcPts val="0"/>
              </a:spcAft>
              <a:buClr>
                <a:srgbClr val="000000"/>
              </a:buClr>
              <a:buSzPts val="1800"/>
              <a:buFont typeface="Arial"/>
              <a:buNone/>
              <a:defRPr>
                <a:solidFill>
                  <a:srgbClr val="000000"/>
                </a:solidFill>
              </a:defRPr>
            </a:lvl3pPr>
            <a:lvl4pPr indent="-228600" lvl="3" marL="1828800" algn="l">
              <a:lnSpc>
                <a:spcPct val="100000"/>
              </a:lnSpc>
              <a:spcBef>
                <a:spcPts val="0"/>
              </a:spcBef>
              <a:spcAft>
                <a:spcPts val="0"/>
              </a:spcAft>
              <a:buClr>
                <a:srgbClr val="000000"/>
              </a:buClr>
              <a:buSzPts val="1800"/>
              <a:buFont typeface="Arial"/>
              <a:buNone/>
              <a:defRPr>
                <a:solidFill>
                  <a:srgbClr val="000000"/>
                </a:solidFill>
              </a:defRPr>
            </a:lvl4pPr>
            <a:lvl5pPr indent="-228600" lvl="4" marL="2286000" algn="l">
              <a:lnSpc>
                <a:spcPct val="100000"/>
              </a:lnSpc>
              <a:spcBef>
                <a:spcPts val="0"/>
              </a:spcBef>
              <a:spcAft>
                <a:spcPts val="0"/>
              </a:spcAft>
              <a:buClr>
                <a:srgbClr val="000000"/>
              </a:buClr>
              <a:buSzPts val="1800"/>
              <a:buFont typeface="Arial"/>
              <a:buNone/>
              <a:defRPr>
                <a:solidFill>
                  <a:srgbClr val="000000"/>
                </a:solidFill>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62" name="Google Shape;162;p160"/>
          <p:cNvSpPr txBox="1"/>
          <p:nvPr>
            <p:ph idx="2" type="body"/>
          </p:nvPr>
        </p:nvSpPr>
        <p:spPr>
          <a:xfrm>
            <a:off x="5976481" y="1803359"/>
            <a:ext cx="5207601" cy="2368803"/>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Clr>
                <a:schemeClr val="dk1"/>
              </a:buClr>
              <a:buSzPts val="1800"/>
              <a:buChar char="●"/>
              <a:defRPr/>
            </a:lvl1pPr>
            <a:lvl2pPr indent="-342900" lvl="1" marL="914400" algn="l">
              <a:lnSpc>
                <a:spcPct val="115000"/>
              </a:lnSpc>
              <a:spcBef>
                <a:spcPts val="0"/>
              </a:spcBef>
              <a:spcAft>
                <a:spcPts val="0"/>
              </a:spcAft>
              <a:buClr>
                <a:schemeClr val="dk1"/>
              </a:buClr>
              <a:buSzPts val="1800"/>
              <a:buChar char="○"/>
              <a:defRPr/>
            </a:lvl2pPr>
            <a:lvl3pPr indent="-342900" lvl="2" marL="1371600" algn="l">
              <a:lnSpc>
                <a:spcPct val="115000"/>
              </a:lnSpc>
              <a:spcBef>
                <a:spcPts val="0"/>
              </a:spcBef>
              <a:spcAft>
                <a:spcPts val="0"/>
              </a:spcAft>
              <a:buClr>
                <a:schemeClr val="dk1"/>
              </a:buClr>
              <a:buSzPts val="1800"/>
              <a:buChar char="■"/>
              <a:defRPr/>
            </a:lvl3pPr>
            <a:lvl4pPr indent="-342900" lvl="3" marL="1828800" algn="l">
              <a:lnSpc>
                <a:spcPct val="115000"/>
              </a:lnSpc>
              <a:spcBef>
                <a:spcPts val="0"/>
              </a:spcBef>
              <a:spcAft>
                <a:spcPts val="0"/>
              </a:spcAft>
              <a:buClr>
                <a:schemeClr val="dk1"/>
              </a:buClr>
              <a:buSzPts val="1800"/>
              <a:buChar char="●"/>
              <a:defRPr/>
            </a:lvl4pPr>
            <a:lvl5pPr indent="-342900" lvl="4" marL="2286000" algn="l">
              <a:lnSpc>
                <a:spcPct val="115000"/>
              </a:lnSpc>
              <a:spcBef>
                <a:spcPts val="0"/>
              </a:spcBef>
              <a:spcAft>
                <a:spcPts val="0"/>
              </a:spcAft>
              <a:buClr>
                <a:schemeClr val="dk1"/>
              </a:buClr>
              <a:buSzPts val="1800"/>
              <a:buChar char="○"/>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63" name="Google Shape;163;p160"/>
          <p:cNvSpPr txBox="1"/>
          <p:nvPr>
            <p:ph idx="3" type="body"/>
          </p:nvPr>
        </p:nvSpPr>
        <p:spPr>
          <a:xfrm>
            <a:off x="507840" y="4397759"/>
            <a:ext cx="10672000" cy="2368803"/>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Clr>
                <a:schemeClr val="dk1"/>
              </a:buClr>
              <a:buSzPts val="1800"/>
              <a:buChar char="●"/>
              <a:defRPr/>
            </a:lvl1pPr>
            <a:lvl2pPr indent="-342900" lvl="1" marL="914400" algn="l">
              <a:lnSpc>
                <a:spcPct val="115000"/>
              </a:lnSpc>
              <a:spcBef>
                <a:spcPts val="0"/>
              </a:spcBef>
              <a:spcAft>
                <a:spcPts val="0"/>
              </a:spcAft>
              <a:buClr>
                <a:schemeClr val="dk1"/>
              </a:buClr>
              <a:buSzPts val="1800"/>
              <a:buChar char="○"/>
              <a:defRPr/>
            </a:lvl2pPr>
            <a:lvl3pPr indent="-342900" lvl="2" marL="1371600" algn="l">
              <a:lnSpc>
                <a:spcPct val="115000"/>
              </a:lnSpc>
              <a:spcBef>
                <a:spcPts val="0"/>
              </a:spcBef>
              <a:spcAft>
                <a:spcPts val="0"/>
              </a:spcAft>
              <a:buClr>
                <a:schemeClr val="dk1"/>
              </a:buClr>
              <a:buSzPts val="1800"/>
              <a:buChar char="■"/>
              <a:defRPr/>
            </a:lvl3pPr>
            <a:lvl4pPr indent="-342900" lvl="3" marL="1828800" algn="l">
              <a:lnSpc>
                <a:spcPct val="115000"/>
              </a:lnSpc>
              <a:spcBef>
                <a:spcPts val="0"/>
              </a:spcBef>
              <a:spcAft>
                <a:spcPts val="0"/>
              </a:spcAft>
              <a:buClr>
                <a:schemeClr val="dk1"/>
              </a:buClr>
              <a:buSzPts val="1800"/>
              <a:buChar char="●"/>
              <a:defRPr/>
            </a:lvl4pPr>
            <a:lvl5pPr indent="-342900" lvl="4" marL="2286000" algn="l">
              <a:lnSpc>
                <a:spcPct val="115000"/>
              </a:lnSpc>
              <a:spcBef>
                <a:spcPts val="0"/>
              </a:spcBef>
              <a:spcAft>
                <a:spcPts val="0"/>
              </a:spcAft>
              <a:buClr>
                <a:schemeClr val="dk1"/>
              </a:buClr>
              <a:buSzPts val="1800"/>
              <a:buChar char="○"/>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sp>
        <p:nvSpPr>
          <p:cNvPr id="164" name="Google Shape;164;p160"/>
          <p:cNvSpPr txBox="1"/>
          <p:nvPr>
            <p:ph idx="12" type="sldNum"/>
          </p:nvPr>
        </p:nvSpPr>
        <p:spPr>
          <a:xfrm>
            <a:off x="5892800" y="6161498"/>
            <a:ext cx="2844800" cy="389706"/>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cSld name="Main">
    <p:spTree>
      <p:nvGrpSpPr>
        <p:cNvPr id="165" name="Shape 165"/>
        <p:cNvGrpSpPr/>
        <p:nvPr/>
      </p:nvGrpSpPr>
      <p:grpSpPr>
        <a:xfrm>
          <a:off x="0" y="0"/>
          <a:ext cx="0" cy="0"/>
          <a:chOff x="0" y="0"/>
          <a:chExt cx="0" cy="0"/>
        </a:xfrm>
      </p:grpSpPr>
      <p:sp>
        <p:nvSpPr>
          <p:cNvPr id="166" name="Google Shape;166;p161"/>
          <p:cNvSpPr txBox="1"/>
          <p:nvPr>
            <p:ph type="title"/>
          </p:nvPr>
        </p:nvSpPr>
        <p:spPr>
          <a:xfrm>
            <a:off x="529166" y="361023"/>
            <a:ext cx="11133668" cy="689195"/>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77216F"/>
              </a:buClr>
              <a:buSzPts val="2400"/>
              <a:buFont typeface="Helvetica Neue"/>
              <a:buNone/>
              <a:defRPr sz="3200">
                <a:solidFill>
                  <a:srgbClr val="77216F"/>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67" name="Google Shape;167;p161"/>
          <p:cNvSpPr txBox="1"/>
          <p:nvPr>
            <p:ph idx="1" type="body"/>
          </p:nvPr>
        </p:nvSpPr>
        <p:spPr>
          <a:xfrm>
            <a:off x="531878" y="1341847"/>
            <a:ext cx="11128244" cy="4417888"/>
          </a:xfrm>
          <a:prstGeom prst="rect">
            <a:avLst/>
          </a:prstGeom>
          <a:noFill/>
          <a:ln>
            <a:noFill/>
          </a:ln>
        </p:spPr>
        <p:txBody>
          <a:bodyPr anchorCtr="0" anchor="ctr" bIns="0" lIns="0" spcFirstLastPara="1" rIns="0" wrap="square" tIns="0">
            <a:normAutofit/>
          </a:bodyPr>
          <a:lstStyle>
            <a:lvl1pPr indent="-342900" lvl="0" marL="4572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indent="-342900" lvl="1" marL="9144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indent="-342900" lvl="2" marL="13716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indent="-342900" lvl="3" marL="18288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indent="-342900" lvl="4" marL="22860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indent="-342900" lvl="5" marL="2743200" algn="l">
              <a:lnSpc>
                <a:spcPct val="115000"/>
              </a:lnSpc>
              <a:spcBef>
                <a:spcPts val="0"/>
              </a:spcBef>
              <a:spcAft>
                <a:spcPts val="0"/>
              </a:spcAft>
              <a:buClr>
                <a:schemeClr val="dk1"/>
              </a:buClr>
              <a:buSzPts val="1800"/>
              <a:buChar char="■"/>
              <a:defRPr/>
            </a:lvl6pPr>
            <a:lvl7pPr indent="-342900" lvl="6" marL="3200400" algn="l">
              <a:lnSpc>
                <a:spcPct val="115000"/>
              </a:lnSpc>
              <a:spcBef>
                <a:spcPts val="0"/>
              </a:spcBef>
              <a:spcAft>
                <a:spcPts val="0"/>
              </a:spcAft>
              <a:buClr>
                <a:schemeClr val="dk1"/>
              </a:buClr>
              <a:buSzPts val="1800"/>
              <a:buChar char="●"/>
              <a:defRPr/>
            </a:lvl7pPr>
            <a:lvl8pPr indent="-342900" lvl="7" marL="3657600" algn="l">
              <a:lnSpc>
                <a:spcPct val="115000"/>
              </a:lnSpc>
              <a:spcBef>
                <a:spcPts val="0"/>
              </a:spcBef>
              <a:spcAft>
                <a:spcPts val="0"/>
              </a:spcAft>
              <a:buClr>
                <a:schemeClr val="dk1"/>
              </a:buClr>
              <a:buSzPts val="1800"/>
              <a:buChar char="○"/>
              <a:defRPr/>
            </a:lvl8pPr>
            <a:lvl9pPr indent="-342900" lvl="8" marL="4114800" algn="l">
              <a:lnSpc>
                <a:spcPct val="115000"/>
              </a:lnSpc>
              <a:spcBef>
                <a:spcPts val="0"/>
              </a:spcBef>
              <a:spcAft>
                <a:spcPts val="0"/>
              </a:spcAft>
              <a:buClr>
                <a:schemeClr val="dk1"/>
              </a:buClr>
              <a:buSzPts val="1800"/>
              <a:buChar char="■"/>
              <a:defRPr/>
            </a:lvl9pPr>
          </a:lstStyle>
          <a:p/>
        </p:txBody>
      </p:sp>
      <p:grpSp>
        <p:nvGrpSpPr>
          <p:cNvPr id="168" name="Google Shape;168;p161"/>
          <p:cNvGrpSpPr/>
          <p:nvPr/>
        </p:nvGrpSpPr>
        <p:grpSpPr>
          <a:xfrm>
            <a:off x="-2" y="6271600"/>
            <a:ext cx="12191603" cy="586403"/>
            <a:chOff x="0" y="0"/>
            <a:chExt cx="9143701" cy="439800"/>
          </a:xfrm>
        </p:grpSpPr>
        <p:sp>
          <p:nvSpPr>
            <p:cNvPr id="169" name="Google Shape;169;p161"/>
            <p:cNvSpPr/>
            <p:nvPr/>
          </p:nvSpPr>
          <p:spPr>
            <a:xfrm>
              <a:off x="0" y="0"/>
              <a:ext cx="9143701" cy="439800"/>
            </a:xfrm>
            <a:prstGeom prst="rect">
              <a:avLst/>
            </a:prstGeom>
            <a:solidFill>
              <a:srgbClr val="2C001E"/>
            </a:solidFill>
            <a:ln>
              <a:noFill/>
            </a:ln>
          </p:spPr>
          <p:txBody>
            <a:bodyPr anchorCtr="0" anchor="ctr" bIns="45700" lIns="45700" spcFirstLastPara="1" rIns="45700" wrap="square" tIns="45700">
              <a:noAutofit/>
            </a:bodyPr>
            <a:lstStyle/>
            <a:p>
              <a:pPr indent="0" lvl="0" marL="0" marR="0" rtl="0" algn="l">
                <a:lnSpc>
                  <a:spcPct val="94000"/>
                </a:lnSpc>
                <a:spcBef>
                  <a:spcPts val="0"/>
                </a:spcBef>
                <a:spcAft>
                  <a:spcPts val="0"/>
                </a:spcAft>
                <a:buClr>
                  <a:srgbClr val="111111"/>
                </a:buClr>
                <a:buSzPts val="1200"/>
                <a:buFont typeface="Helvetica Neue"/>
                <a:buNone/>
              </a:pPr>
              <a:r>
                <a:t/>
              </a:r>
              <a:endParaRPr b="0" i="0" sz="1600" u="none" cap="none" strike="noStrike">
                <a:solidFill>
                  <a:srgbClr val="111111"/>
                </a:solidFill>
                <a:latin typeface="Helvetica Neue"/>
                <a:ea typeface="Helvetica Neue"/>
                <a:cs typeface="Helvetica Neue"/>
                <a:sym typeface="Helvetica Neue"/>
              </a:endParaRPr>
            </a:p>
          </p:txBody>
        </p:sp>
        <p:pic>
          <p:nvPicPr>
            <p:cNvPr descr="Image" id="170" name="Google Shape;170;p161"/>
            <p:cNvPicPr preferRelativeResize="0"/>
            <p:nvPr/>
          </p:nvPicPr>
          <p:blipFill rotWithShape="1">
            <a:blip r:embed="rId2">
              <a:alphaModFix/>
            </a:blip>
            <a:srcRect b="0" l="0" r="0" t="0"/>
            <a:stretch/>
          </p:blipFill>
          <p:spPr>
            <a:xfrm>
              <a:off x="7732971" y="154357"/>
              <a:ext cx="1003301" cy="131086"/>
            </a:xfrm>
            <a:prstGeom prst="rect">
              <a:avLst/>
            </a:prstGeom>
            <a:noFill/>
            <a:ln>
              <a:noFill/>
            </a:ln>
          </p:spPr>
        </p:pic>
      </p:grpSp>
      <p:sp>
        <p:nvSpPr>
          <p:cNvPr id="171" name="Google Shape;171;p161"/>
          <p:cNvSpPr txBox="1"/>
          <p:nvPr>
            <p:ph idx="12" type="sldNum"/>
          </p:nvPr>
        </p:nvSpPr>
        <p:spPr>
          <a:xfrm>
            <a:off x="8737600" y="6148321"/>
            <a:ext cx="2844800" cy="416059"/>
          </a:xfrm>
          <a:prstGeom prst="rect">
            <a:avLst/>
          </a:prstGeom>
          <a:noFill/>
          <a:ln>
            <a:noFill/>
          </a:ln>
        </p:spPr>
        <p:txBody>
          <a:bodyPr anchorCtr="0" anchor="ctr" bIns="91400" lIns="91400" spcFirstLastPara="1" rIns="91400" wrap="square" tIns="91400">
            <a:spAutoFit/>
          </a:bodyPr>
          <a:lstStyle>
            <a:lvl1pPr indent="0" lvl="0"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1pPr>
            <a:lvl2pPr indent="0" lvl="1"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2pPr>
            <a:lvl3pPr indent="0" lvl="2"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3pPr>
            <a:lvl4pPr indent="0" lvl="3"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4pPr>
            <a:lvl5pPr indent="0" lvl="4"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5pPr>
            <a:lvl6pPr indent="0" lvl="5"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6pPr>
            <a:lvl7pPr indent="0" lvl="6"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7pPr>
            <a:lvl8pPr indent="0" lvl="7"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8pPr>
            <a:lvl9pPr indent="0" lvl="8"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333">
              <a:solidFill>
                <a:srgbClr val="585858"/>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Main Title">
    <p:spTree>
      <p:nvGrpSpPr>
        <p:cNvPr id="172" name="Shape 172"/>
        <p:cNvGrpSpPr/>
        <p:nvPr/>
      </p:nvGrpSpPr>
      <p:grpSpPr>
        <a:xfrm>
          <a:off x="0" y="0"/>
          <a:ext cx="0" cy="0"/>
          <a:chOff x="0" y="0"/>
          <a:chExt cx="0" cy="0"/>
        </a:xfrm>
      </p:grpSpPr>
      <p:sp>
        <p:nvSpPr>
          <p:cNvPr id="173" name="Google Shape;173;p162"/>
          <p:cNvSpPr txBox="1"/>
          <p:nvPr>
            <p:ph type="title"/>
          </p:nvPr>
        </p:nvSpPr>
        <p:spPr>
          <a:xfrm>
            <a:off x="529165" y="361023"/>
            <a:ext cx="8692160" cy="689195"/>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77216F"/>
              </a:buClr>
              <a:buSzPts val="2400"/>
              <a:buFont typeface="Helvetica Neue"/>
              <a:buNone/>
              <a:defRPr sz="3200">
                <a:solidFill>
                  <a:srgbClr val="77216F"/>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grpSp>
        <p:nvGrpSpPr>
          <p:cNvPr id="174" name="Google Shape;174;p162"/>
          <p:cNvGrpSpPr/>
          <p:nvPr/>
        </p:nvGrpSpPr>
        <p:grpSpPr>
          <a:xfrm>
            <a:off x="-2" y="6271600"/>
            <a:ext cx="12191603" cy="586403"/>
            <a:chOff x="0" y="0"/>
            <a:chExt cx="9143701" cy="439800"/>
          </a:xfrm>
        </p:grpSpPr>
        <p:sp>
          <p:nvSpPr>
            <p:cNvPr id="175" name="Google Shape;175;p162"/>
            <p:cNvSpPr/>
            <p:nvPr/>
          </p:nvSpPr>
          <p:spPr>
            <a:xfrm>
              <a:off x="0" y="0"/>
              <a:ext cx="9143701" cy="439800"/>
            </a:xfrm>
            <a:prstGeom prst="rect">
              <a:avLst/>
            </a:prstGeom>
            <a:solidFill>
              <a:srgbClr val="2C001E"/>
            </a:solidFill>
            <a:ln>
              <a:noFill/>
            </a:ln>
          </p:spPr>
          <p:txBody>
            <a:bodyPr anchorCtr="0" anchor="ctr" bIns="45700" lIns="45700" spcFirstLastPara="1" rIns="45700" wrap="square" tIns="45700">
              <a:noAutofit/>
            </a:bodyPr>
            <a:lstStyle/>
            <a:p>
              <a:pPr indent="0" lvl="0" marL="0" marR="0" rtl="0" algn="l">
                <a:lnSpc>
                  <a:spcPct val="94000"/>
                </a:lnSpc>
                <a:spcBef>
                  <a:spcPts val="0"/>
                </a:spcBef>
                <a:spcAft>
                  <a:spcPts val="0"/>
                </a:spcAft>
                <a:buClr>
                  <a:srgbClr val="111111"/>
                </a:buClr>
                <a:buSzPts val="1200"/>
                <a:buFont typeface="Helvetica Neue"/>
                <a:buNone/>
              </a:pPr>
              <a:r>
                <a:t/>
              </a:r>
              <a:endParaRPr b="0" i="0" sz="1600" u="none" cap="none" strike="noStrike">
                <a:solidFill>
                  <a:srgbClr val="111111"/>
                </a:solidFill>
                <a:latin typeface="Helvetica Neue"/>
                <a:ea typeface="Helvetica Neue"/>
                <a:cs typeface="Helvetica Neue"/>
                <a:sym typeface="Helvetica Neue"/>
              </a:endParaRPr>
            </a:p>
          </p:txBody>
        </p:sp>
        <p:pic>
          <p:nvPicPr>
            <p:cNvPr descr="Image" id="176" name="Google Shape;176;p162"/>
            <p:cNvPicPr preferRelativeResize="0"/>
            <p:nvPr/>
          </p:nvPicPr>
          <p:blipFill rotWithShape="1">
            <a:blip r:embed="rId2">
              <a:alphaModFix/>
            </a:blip>
            <a:srcRect b="0" l="0" r="0" t="0"/>
            <a:stretch/>
          </p:blipFill>
          <p:spPr>
            <a:xfrm>
              <a:off x="7732971" y="154357"/>
              <a:ext cx="1003301" cy="131086"/>
            </a:xfrm>
            <a:prstGeom prst="rect">
              <a:avLst/>
            </a:prstGeom>
            <a:noFill/>
            <a:ln>
              <a:noFill/>
            </a:ln>
          </p:spPr>
        </p:pic>
      </p:grpSp>
      <p:sp>
        <p:nvSpPr>
          <p:cNvPr id="177" name="Google Shape;177;p162"/>
          <p:cNvSpPr txBox="1"/>
          <p:nvPr>
            <p:ph idx="12" type="sldNum"/>
          </p:nvPr>
        </p:nvSpPr>
        <p:spPr>
          <a:xfrm>
            <a:off x="8737600" y="6148321"/>
            <a:ext cx="2844800" cy="416059"/>
          </a:xfrm>
          <a:prstGeom prst="rect">
            <a:avLst/>
          </a:prstGeom>
          <a:noFill/>
          <a:ln>
            <a:noFill/>
          </a:ln>
        </p:spPr>
        <p:txBody>
          <a:bodyPr anchorCtr="0" anchor="ctr" bIns="91400" lIns="91400" spcFirstLastPara="1" rIns="91400" wrap="square" tIns="91400">
            <a:spAutoFit/>
          </a:bodyPr>
          <a:lstStyle>
            <a:lvl1pPr indent="0" lvl="0"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1pPr>
            <a:lvl2pPr indent="0" lvl="1"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2pPr>
            <a:lvl3pPr indent="0" lvl="2"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3pPr>
            <a:lvl4pPr indent="0" lvl="3"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4pPr>
            <a:lvl5pPr indent="0" lvl="4"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5pPr>
            <a:lvl6pPr indent="0" lvl="5"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6pPr>
            <a:lvl7pPr indent="0" lvl="6"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7pPr>
            <a:lvl8pPr indent="0" lvl="7"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8pPr>
            <a:lvl9pPr indent="0" lvl="8" marL="0" marR="0" algn="l">
              <a:lnSpc>
                <a:spcPct val="94000"/>
              </a:lnSpc>
              <a:spcBef>
                <a:spcPts val="0"/>
              </a:spcBef>
              <a:spcAft>
                <a:spcPts val="0"/>
              </a:spcAft>
              <a:buClr>
                <a:srgbClr val="111111"/>
              </a:buClr>
              <a:buSzPts val="1200"/>
              <a:buFont typeface="Helvetica Neue"/>
              <a:buNone/>
              <a:defRPr b="0" i="0" sz="1600" u="none" cap="none" strike="noStrike">
                <a:solidFill>
                  <a:srgbClr val="11111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333">
              <a:solidFill>
                <a:srgbClr val="58585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7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7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31" name="Shape 31"/>
        <p:cNvGrpSpPr/>
        <p:nvPr/>
      </p:nvGrpSpPr>
      <p:grpSpPr>
        <a:xfrm>
          <a:off x="0" y="0"/>
          <a:ext cx="0" cy="0"/>
          <a:chOff x="0" y="0"/>
          <a:chExt cx="0" cy="0"/>
        </a:xfrm>
      </p:grpSpPr>
      <p:sp>
        <p:nvSpPr>
          <p:cNvPr id="32" name="Google Shape;32;p141"/>
          <p:cNvSpPr/>
          <p:nvPr/>
        </p:nvSpPr>
        <p:spPr>
          <a:xfrm>
            <a:off x="-2" y="6270721"/>
            <a:ext cx="12191603" cy="586401"/>
          </a:xfrm>
          <a:prstGeom prst="rect">
            <a:avLst/>
          </a:prstGeom>
          <a:solidFill>
            <a:srgbClr val="2C001E"/>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descr="Shape 202" id="33" name="Google Shape;33;p141"/>
          <p:cNvPicPr preferRelativeResize="0"/>
          <p:nvPr/>
        </p:nvPicPr>
        <p:blipFill rotWithShape="1">
          <a:blip r:embed="rId2">
            <a:alphaModFix/>
          </a:blip>
          <a:srcRect b="0" l="0" r="0" t="0"/>
          <a:stretch/>
        </p:blipFill>
        <p:spPr>
          <a:xfrm>
            <a:off x="9687361" y="487201"/>
            <a:ext cx="2058719" cy="462241"/>
          </a:xfrm>
          <a:prstGeom prst="rect">
            <a:avLst/>
          </a:prstGeom>
          <a:noFill/>
          <a:ln>
            <a:noFill/>
          </a:ln>
        </p:spPr>
      </p:pic>
      <p:pic>
        <p:nvPicPr>
          <p:cNvPr descr="Shape 203" id="34" name="Google Shape;34;p141"/>
          <p:cNvPicPr preferRelativeResize="0"/>
          <p:nvPr/>
        </p:nvPicPr>
        <p:blipFill rotWithShape="1">
          <a:blip r:embed="rId3">
            <a:alphaModFix/>
          </a:blip>
          <a:srcRect b="0" l="0" r="0" t="0"/>
          <a:stretch/>
        </p:blipFill>
        <p:spPr>
          <a:xfrm>
            <a:off x="10194239" y="6480000"/>
            <a:ext cx="1333444" cy="173281"/>
          </a:xfrm>
          <a:prstGeom prst="rect">
            <a:avLst/>
          </a:prstGeom>
          <a:noFill/>
          <a:ln>
            <a:noFill/>
          </a:ln>
        </p:spPr>
      </p:pic>
      <p:sp>
        <p:nvSpPr>
          <p:cNvPr id="35" name="Google Shape;35;p141"/>
          <p:cNvSpPr txBox="1"/>
          <p:nvPr>
            <p:ph idx="12" type="sldNum"/>
          </p:nvPr>
        </p:nvSpPr>
        <p:spPr>
          <a:xfrm>
            <a:off x="5892800" y="6161498"/>
            <a:ext cx="2844800" cy="389706"/>
          </a:xfrm>
          <a:prstGeom prst="rect">
            <a:avLst/>
          </a:prstGeom>
          <a:noFill/>
          <a:ln>
            <a:noFill/>
          </a:ln>
        </p:spPr>
        <p:txBody>
          <a:bodyPr anchorCtr="0" anchor="ctr" bIns="91400" lIns="91400" spcFirstLastPara="1" rIns="91400" wrap="square" tIns="91400">
            <a:spAutoFit/>
          </a:bodyPr>
          <a:lstStyle>
            <a:lvl1pPr indent="0" lvl="0"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1pPr>
            <a:lvl2pPr indent="0" lvl="1"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2pPr>
            <a:lvl3pPr indent="0" lvl="2"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3pPr>
            <a:lvl4pPr indent="0" lvl="3"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4pPr>
            <a:lvl5pPr indent="0" lvl="4"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5pPr>
            <a:lvl6pPr indent="0" lvl="5"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6pPr>
            <a:lvl7pPr indent="0" lvl="6"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7pPr>
            <a:lvl8pPr indent="0" lvl="7"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8pPr>
            <a:lvl9pPr indent="0" lvl="8" marL="0" marR="0" algn="r">
              <a:lnSpc>
                <a:spcPct val="100000"/>
              </a:lnSpc>
              <a:spcBef>
                <a:spcPts val="0"/>
              </a:spcBef>
              <a:spcAft>
                <a:spcPts val="0"/>
              </a:spcAft>
              <a:buClr>
                <a:srgbClr val="585858"/>
              </a:buClr>
              <a:buSzPts val="1000"/>
              <a:buFont typeface="Arial"/>
              <a:buNone/>
              <a:defRPr b="0" i="0" sz="1333"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14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 name="Google Shape;44;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1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6" name="Google Shape;56;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3.xml"/><Relationship Id="rId11" Type="http://schemas.openxmlformats.org/officeDocument/2006/relationships/slideLayout" Target="../slideLayouts/slideLayout14.xml"/><Relationship Id="rId22" Type="http://schemas.openxmlformats.org/officeDocument/2006/relationships/slideLayout" Target="../slideLayouts/slideLayout25.xml"/><Relationship Id="rId10" Type="http://schemas.openxmlformats.org/officeDocument/2006/relationships/slideLayout" Target="../slideLayouts/slideLayout13.xml"/><Relationship Id="rId21" Type="http://schemas.openxmlformats.org/officeDocument/2006/relationships/slideLayout" Target="../slideLayouts/slideLayout24.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23" Type="http://schemas.openxmlformats.org/officeDocument/2006/relationships/theme" Target="../theme/theme3.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8"/>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00A3"/>
              </a:buClr>
              <a:buSzPts val="4000"/>
              <a:buFont typeface="Calibri"/>
              <a:buNone/>
              <a:defRPr b="1" i="0" sz="4000" u="none" cap="none" strike="noStrike">
                <a:solidFill>
                  <a:srgbClr val="0000A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00A3"/>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00A8"/>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mailto:ssajjaditorshizi@bcit.ca" TargetMode="External"/><Relationship Id="rId5"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34.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hyperlink" Target="https://kodekloud.com/wp-content/uploads/2020/11/Kubernetes-for-Beginners.pdf" TargetMode="External"/><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4.png"/><Relationship Id="rId12" Type="http://schemas.openxmlformats.org/officeDocument/2006/relationships/image" Target="../media/image83.png"/><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47.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8.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8.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hyperlink" Target="https://blog.bytebytego.com/p/kubernetes-made-easy-a-beginners" TargetMode="External"/><Relationship Id="rId5"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hyperlink" Target="https://blog.bytebytego.com/p/kubernetes-made-easy-a-beginner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hyperlink" Target="https://blog.bytebytego.com/p/kubernetes-made-easy-a-beginners" TargetMode="External"/><Relationship Id="rId5"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59.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hyperlink" Target="https://www.youtube.com/watch?v=PziYflu8cB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58.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8.png"/><Relationship Id="rId5" Type="http://schemas.openxmlformats.org/officeDocument/2006/relationships/hyperlink" Target="https://blog.bytebytego.com/p/kubernetes-made-easy-a-beginners" TargetMode="External"/><Relationship Id="rId6"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8.png"/><Relationship Id="rId5" Type="http://schemas.openxmlformats.org/officeDocument/2006/relationships/image" Target="../media/image45.png"/><Relationship Id="rId6"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8.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8.png"/><Relationship Id="rId5"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4.png"/></Relationships>
</file>

<file path=ppt/slides/_rels/slide37.xml.rels><?xml version="1.0" encoding="UTF-8" standalone="yes"?><Relationships xmlns="http://schemas.openxmlformats.org/package/2006/relationships"><Relationship Id="rId10" Type="http://schemas.openxmlformats.org/officeDocument/2006/relationships/hyperlink" Target="https://kubernetes.io/releases/download/" TargetMode="External"/><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hyperlink" Target="https://minikube.sigs.k8s.io/docs/" TargetMode="External"/><Relationship Id="rId9" Type="http://schemas.openxmlformats.org/officeDocument/2006/relationships/image" Target="../media/image18.png"/><Relationship Id="rId5" Type="http://schemas.openxmlformats.org/officeDocument/2006/relationships/image" Target="../media/image80.png"/><Relationship Id="rId6" Type="http://schemas.openxmlformats.org/officeDocument/2006/relationships/image" Target="../media/image56.png"/><Relationship Id="rId7" Type="http://schemas.openxmlformats.org/officeDocument/2006/relationships/hyperlink" Target="https://microk8s.io/" TargetMode="External"/><Relationship Id="rId8"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71.png"/><Relationship Id="rId5" Type="http://schemas.openxmlformats.org/officeDocument/2006/relationships/image" Target="../media/image60.png"/><Relationship Id="rId6"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75.png"/><Relationship Id="rId5"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62.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90.png"/><Relationship Id="rId5" Type="http://schemas.openxmlformats.org/officeDocument/2006/relationships/hyperlink" Target="https://blog.bytebytego.com/p/kubernetes-made-easy-a-beginners" TargetMode="External"/><Relationship Id="rId6" Type="http://schemas.openxmlformats.org/officeDocument/2006/relationships/image" Target="../media/image65.png"/><Relationship Id="rId7"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90.png"/><Relationship Id="rId5" Type="http://schemas.openxmlformats.org/officeDocument/2006/relationships/hyperlink" Target="https://blog.bytebytego.com/p/kubernetes-made-easy-a-beginners" TargetMode="External"/><Relationship Id="rId6"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76.png"/><Relationship Id="rId5" Type="http://schemas.openxmlformats.org/officeDocument/2006/relationships/image" Target="../media/image88.png"/><Relationship Id="rId6"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91.png"/><Relationship Id="rId5" Type="http://schemas.openxmlformats.org/officeDocument/2006/relationships/image" Target="../media/image81.png"/><Relationship Id="rId6"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78.png"/><Relationship Id="rId5" Type="http://schemas.openxmlformats.org/officeDocument/2006/relationships/hyperlink" Target="https://devopscube.com/kubernetes-architecture-explained/" TargetMode="External"/><Relationship Id="rId6" Type="http://schemas.openxmlformats.org/officeDocument/2006/relationships/image" Target="../media/image107.png"/><Relationship Id="rId7"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85.png"/><Relationship Id="rId5" Type="http://schemas.openxmlformats.org/officeDocument/2006/relationships/image" Target="../media/image103.png"/><Relationship Id="rId6" Type="http://schemas.openxmlformats.org/officeDocument/2006/relationships/image" Target="../media/image100.png"/><Relationship Id="rId7" Type="http://schemas.openxmlformats.org/officeDocument/2006/relationships/image" Target="../media/image96.png"/><Relationship Id="rId8"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105.png"/><Relationship Id="rId5"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99.png"/><Relationship Id="rId5"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71.png"/><Relationship Id="rId5" Type="http://schemas.openxmlformats.org/officeDocument/2006/relationships/image" Target="../media/image94.png"/><Relationship Id="rId6" Type="http://schemas.openxmlformats.org/officeDocument/2006/relationships/image" Target="../media/image18.png"/><Relationship Id="rId7" Type="http://schemas.openxmlformats.org/officeDocument/2006/relationships/hyperlink" Target="https://www.youtube.com/watch?v=7bA0gTroJjw"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hyperlink" Target="https://canonical.com/lxd" TargetMode="External"/><Relationship Id="rId6" Type="http://schemas.openxmlformats.org/officeDocument/2006/relationships/hyperlink" Target="https://documentation.ubuntu.com/lxd/en/latest/explanation/lxd_lx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102.png"/><Relationship Id="rId5"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106.png"/><Relationship Id="rId5"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png"/><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png"/><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hyperlink" Target="https://www.youtube.com/watch?v=QEzbZKtLi-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0.png"/><Relationship Id="rId4" Type="http://schemas.openxmlformats.org/officeDocument/2006/relationships/hyperlink" Target="https://kubernetes.io/docs/tutorials/kubernetes-basics/" TargetMode="External"/><Relationship Id="rId5" Type="http://schemas.openxmlformats.org/officeDocument/2006/relationships/image" Target="../media/image114.png"/><Relationship Id="rId6" Type="http://schemas.openxmlformats.org/officeDocument/2006/relationships/hyperlink" Target="https://training.linuxfoundation.org/certification/kubestronaut-bundle/" TargetMode="External"/><Relationship Id="rId7" Type="http://schemas.openxmlformats.org/officeDocument/2006/relationships/hyperlink" Target="https://www.cncf.io/training/kubestronaut/" TargetMode="External"/><Relationship Id="rId8" Type="http://schemas.openxmlformats.org/officeDocument/2006/relationships/hyperlink" Target="https://devopscube.com/kubernetes-architecture-explaine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A picture containing drawing&#10;&#10;Description automatically generated" id="183" name="Google Shape;183;p5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84" name="Google Shape;184;p51"/>
          <p:cNvSpPr/>
          <p:nvPr/>
        </p:nvSpPr>
        <p:spPr>
          <a:xfrm>
            <a:off x="335280" y="387324"/>
            <a:ext cx="590296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C71"/>
                </a:solidFill>
                <a:latin typeface="Arial"/>
                <a:ea typeface="Arial"/>
                <a:cs typeface="Arial"/>
                <a:sym typeface="Arial"/>
              </a:rPr>
              <a:t>Applied Virtual Networks</a:t>
            </a:r>
            <a:endParaRPr b="1" i="0" sz="3600" u="none" cap="none" strike="noStrike">
              <a:solidFill>
                <a:srgbClr val="003C71"/>
              </a:solidFill>
              <a:latin typeface="Arial"/>
              <a:ea typeface="Arial"/>
              <a:cs typeface="Arial"/>
              <a:sym typeface="Arial"/>
            </a:endParaRPr>
          </a:p>
        </p:txBody>
      </p:sp>
      <p:sp>
        <p:nvSpPr>
          <p:cNvPr id="185" name="Google Shape;185;p51"/>
          <p:cNvSpPr/>
          <p:nvPr/>
        </p:nvSpPr>
        <p:spPr>
          <a:xfrm>
            <a:off x="2226342" y="1033614"/>
            <a:ext cx="228032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3C71"/>
                </a:solidFill>
                <a:latin typeface="Arial"/>
                <a:ea typeface="Arial"/>
                <a:cs typeface="Arial"/>
                <a:sym typeface="Arial"/>
              </a:rPr>
              <a:t>COMP 4912</a:t>
            </a:r>
            <a:endParaRPr b="1" i="0" sz="2800" u="none" cap="none" strike="noStrike">
              <a:solidFill>
                <a:srgbClr val="003C71"/>
              </a:solidFill>
              <a:latin typeface="Arial"/>
              <a:ea typeface="Arial"/>
              <a:cs typeface="Arial"/>
              <a:sym typeface="Arial"/>
            </a:endParaRPr>
          </a:p>
        </p:txBody>
      </p:sp>
      <p:sp>
        <p:nvSpPr>
          <p:cNvPr id="186" name="Google Shape;186;p51"/>
          <p:cNvSpPr/>
          <p:nvPr/>
        </p:nvSpPr>
        <p:spPr>
          <a:xfrm>
            <a:off x="854086" y="2439678"/>
            <a:ext cx="4601103"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3C71"/>
                </a:solidFill>
                <a:latin typeface="Arial"/>
                <a:ea typeface="Arial"/>
                <a:cs typeface="Arial"/>
                <a:sym typeface="Arial"/>
              </a:rPr>
              <a:t>Instructor:</a:t>
            </a:r>
            <a:r>
              <a:rPr b="1" i="0" lang="en-US" sz="2800" u="none" cap="none" strike="noStrike">
                <a:solidFill>
                  <a:srgbClr val="003C71"/>
                </a:solidFill>
                <a:latin typeface="Arial"/>
                <a:ea typeface="Arial"/>
                <a:cs typeface="Arial"/>
                <a:sym typeface="Arial"/>
              </a:rPr>
              <a:t> Dawood Sajjadi </a:t>
            </a:r>
            <a:endParaRPr b="1" i="0" sz="2800" u="none" cap="none" strike="noStrike">
              <a:solidFill>
                <a:srgbClr val="003C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3C71"/>
                </a:solidFill>
                <a:latin typeface="Arial"/>
                <a:ea typeface="Arial"/>
                <a:cs typeface="Arial"/>
                <a:sym typeface="Arial"/>
              </a:rPr>
              <a:t>	        </a:t>
            </a:r>
            <a:r>
              <a:rPr b="0" i="0" lang="en-US" sz="2000" u="none" cap="none" strike="noStrike">
                <a:solidFill>
                  <a:srgbClr val="003C71"/>
                </a:solidFill>
                <a:latin typeface="Arial"/>
                <a:ea typeface="Arial"/>
                <a:cs typeface="Arial"/>
                <a:sym typeface="Arial"/>
              </a:rPr>
              <a:t>PhD, SMIEEE, CISSP</a:t>
            </a:r>
            <a:endParaRPr b="0" i="0" sz="1400" u="none" cap="none" strike="noStrike">
              <a:solidFill>
                <a:srgbClr val="000000"/>
              </a:solidFill>
              <a:latin typeface="Arial"/>
              <a:ea typeface="Arial"/>
              <a:cs typeface="Arial"/>
              <a:sym typeface="Arial"/>
            </a:endParaRPr>
          </a:p>
        </p:txBody>
      </p:sp>
      <p:sp>
        <p:nvSpPr>
          <p:cNvPr id="187" name="Google Shape;187;p51"/>
          <p:cNvSpPr/>
          <p:nvPr/>
        </p:nvSpPr>
        <p:spPr>
          <a:xfrm>
            <a:off x="2317558" y="4547847"/>
            <a:ext cx="3019171"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3C71"/>
                </a:solidFill>
                <a:latin typeface="Arial"/>
                <a:ea typeface="Arial"/>
                <a:cs typeface="Arial"/>
                <a:sym typeface="Arial"/>
              </a:rPr>
              <a:t>Winter-Spring 2025</a:t>
            </a:r>
            <a:endParaRPr b="1" i="0" sz="2400" u="none" cap="none" strike="noStrike">
              <a:solidFill>
                <a:srgbClr val="003C71"/>
              </a:solidFill>
              <a:latin typeface="Arial"/>
              <a:ea typeface="Arial"/>
              <a:cs typeface="Arial"/>
              <a:sym typeface="Arial"/>
            </a:endParaRPr>
          </a:p>
        </p:txBody>
      </p:sp>
      <p:sp>
        <p:nvSpPr>
          <p:cNvPr id="188" name="Google Shape;188;p51"/>
          <p:cNvSpPr/>
          <p:nvPr/>
        </p:nvSpPr>
        <p:spPr>
          <a:xfrm>
            <a:off x="2205577" y="3393745"/>
            <a:ext cx="3345714"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sng" cap="none" strike="noStrike">
                <a:solidFill>
                  <a:srgbClr val="003C71"/>
                </a:solidFill>
                <a:latin typeface="Arial"/>
                <a:ea typeface="Arial"/>
                <a:cs typeface="Arial"/>
                <a:sym typeface="Arial"/>
                <a:hlinkClick r:id="rId4">
                  <a:extLst>
                    <a:ext uri="{A12FA001-AC4F-418D-AE19-62706E023703}">
                      <ahyp:hlinkClr val="tx"/>
                    </a:ext>
                  </a:extLst>
                </a:hlinkClick>
              </a:rPr>
              <a:t>ssajjaditorshizi@bcit.ca</a:t>
            </a:r>
            <a:endParaRPr b="0" i="0" sz="2200" u="none" cap="none" strike="noStrike">
              <a:solidFill>
                <a:srgbClr val="003C71"/>
              </a:solidFill>
              <a:latin typeface="Arial"/>
              <a:ea typeface="Arial"/>
              <a:cs typeface="Arial"/>
              <a:sym typeface="Arial"/>
            </a:endParaRPr>
          </a:p>
        </p:txBody>
      </p:sp>
      <p:sp>
        <p:nvSpPr>
          <p:cNvPr id="189" name="Google Shape;189;p51"/>
          <p:cNvSpPr/>
          <p:nvPr/>
        </p:nvSpPr>
        <p:spPr>
          <a:xfrm>
            <a:off x="2596074" y="5009471"/>
            <a:ext cx="24621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3C71"/>
                </a:solidFill>
                <a:latin typeface="Arial"/>
                <a:ea typeface="Arial"/>
                <a:cs typeface="Arial"/>
                <a:sym typeface="Arial"/>
              </a:rPr>
              <a:t>Week #4</a:t>
            </a:r>
            <a:endParaRPr b="1" i="0" sz="2400" u="none" cap="none" strike="noStrike">
              <a:solidFill>
                <a:srgbClr val="003C71"/>
              </a:solidFill>
              <a:latin typeface="Arial"/>
              <a:ea typeface="Arial"/>
              <a:cs typeface="Arial"/>
              <a:sym typeface="Arial"/>
            </a:endParaRPr>
          </a:p>
        </p:txBody>
      </p:sp>
      <p:pic>
        <p:nvPicPr>
          <p:cNvPr id="190" name="Google Shape;190;p51"/>
          <p:cNvPicPr preferRelativeResize="0"/>
          <p:nvPr/>
        </p:nvPicPr>
        <p:blipFill rotWithShape="1">
          <a:blip r:embed="rId5">
            <a:alphaModFix/>
          </a:blip>
          <a:srcRect b="0" l="29173" r="29013" t="7943"/>
          <a:stretch/>
        </p:blipFill>
        <p:spPr>
          <a:xfrm>
            <a:off x="6688195" y="95205"/>
            <a:ext cx="5243760" cy="6597081"/>
          </a:xfrm>
          <a:prstGeom prst="roundRect">
            <a:avLst>
              <a:gd fmla="val 8594" name="adj"/>
            </a:avLst>
          </a:prstGeom>
          <a:solidFill>
            <a:srgbClr val="ECECEC"/>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82"/>
          <p:cNvSpPr/>
          <p:nvPr/>
        </p:nvSpPr>
        <p:spPr>
          <a:xfrm>
            <a:off x="6863852" y="2547849"/>
            <a:ext cx="1952197" cy="27913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82"/>
          <p:cNvSpPr/>
          <p:nvPr/>
        </p:nvSpPr>
        <p:spPr>
          <a:xfrm>
            <a:off x="6810512" y="2608809"/>
            <a:ext cx="1952197" cy="27913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8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r>
              <a:rPr lang="en-US"/>
              <a:t>Introduction: 1-</a:t>
            </a:r>
            <a:fld id="{00000000-1234-1234-1234-123412341234}" type="slidenum">
              <a:rPr lang="en-US"/>
              <a:t>‹#›</a:t>
            </a:fld>
            <a:endParaRPr/>
          </a:p>
        </p:txBody>
      </p:sp>
      <p:grpSp>
        <p:nvGrpSpPr>
          <p:cNvPr id="319" name="Google Shape;319;p82"/>
          <p:cNvGrpSpPr/>
          <p:nvPr/>
        </p:nvGrpSpPr>
        <p:grpSpPr>
          <a:xfrm>
            <a:off x="3901933" y="4582538"/>
            <a:ext cx="1127413" cy="1467276"/>
            <a:chOff x="268250" y="2372739"/>
            <a:chExt cx="1127413" cy="1467276"/>
          </a:xfrm>
        </p:grpSpPr>
        <p:sp>
          <p:nvSpPr>
            <p:cNvPr id="320" name="Google Shape;320;p82"/>
            <p:cNvSpPr/>
            <p:nvPr/>
          </p:nvSpPr>
          <p:spPr>
            <a:xfrm>
              <a:off x="268250" y="3453935"/>
              <a:ext cx="1127413" cy="386080"/>
            </a:xfrm>
            <a:prstGeom prst="rect">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1" name="Google Shape;321;p82"/>
            <p:cNvSpPr txBox="1"/>
            <p:nvPr/>
          </p:nvSpPr>
          <p:spPr>
            <a:xfrm>
              <a:off x="352286" y="3493086"/>
              <a:ext cx="10433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Hardware</a:t>
              </a:r>
              <a:endParaRPr b="1" i="0" sz="1400" u="none" cap="none" strike="noStrike">
                <a:solidFill>
                  <a:srgbClr val="002060"/>
                </a:solidFill>
                <a:latin typeface="Arial"/>
                <a:ea typeface="Arial"/>
                <a:cs typeface="Arial"/>
                <a:sym typeface="Arial"/>
              </a:endParaRPr>
            </a:p>
          </p:txBody>
        </p:sp>
        <p:sp>
          <p:nvSpPr>
            <p:cNvPr id="322" name="Google Shape;322;p82"/>
            <p:cNvSpPr/>
            <p:nvPr/>
          </p:nvSpPr>
          <p:spPr>
            <a:xfrm>
              <a:off x="268250" y="2779257"/>
              <a:ext cx="1127413" cy="653524"/>
            </a:xfrm>
            <a:prstGeom prst="rect">
              <a:avLst/>
            </a:prstGeom>
            <a:solidFill>
              <a:srgbClr val="FBE4D4"/>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3" name="Google Shape;323;p82"/>
            <p:cNvSpPr txBox="1"/>
            <p:nvPr/>
          </p:nvSpPr>
          <p:spPr>
            <a:xfrm>
              <a:off x="390462" y="3075691"/>
              <a:ext cx="882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Host OS</a:t>
              </a:r>
              <a:endParaRPr b="1" i="0" sz="1400" u="none" cap="none" strike="noStrike">
                <a:solidFill>
                  <a:srgbClr val="C55A11"/>
                </a:solidFill>
                <a:latin typeface="Arial"/>
                <a:ea typeface="Arial"/>
                <a:cs typeface="Arial"/>
                <a:sym typeface="Arial"/>
              </a:endParaRPr>
            </a:p>
          </p:txBody>
        </p:sp>
        <p:sp>
          <p:nvSpPr>
            <p:cNvPr id="324" name="Google Shape;324;p82"/>
            <p:cNvSpPr/>
            <p:nvPr/>
          </p:nvSpPr>
          <p:spPr>
            <a:xfrm>
              <a:off x="268250" y="2779257"/>
              <a:ext cx="1127413" cy="257283"/>
            </a:xfrm>
            <a:prstGeom prst="rect">
              <a:avLst/>
            </a:prstGeom>
            <a:solidFill>
              <a:schemeClr val="accent2"/>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82"/>
            <p:cNvSpPr txBox="1"/>
            <p:nvPr/>
          </p:nvSpPr>
          <p:spPr>
            <a:xfrm>
              <a:off x="482994" y="2779257"/>
              <a:ext cx="7904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Kernel</a:t>
              </a:r>
              <a:endParaRPr b="1" i="0" sz="1200" u="none" cap="none" strike="noStrike">
                <a:solidFill>
                  <a:schemeClr val="lt1"/>
                </a:solidFill>
                <a:latin typeface="Arial"/>
                <a:ea typeface="Arial"/>
                <a:cs typeface="Arial"/>
                <a:sym typeface="Arial"/>
              </a:endParaRPr>
            </a:p>
          </p:txBody>
        </p:sp>
        <p:sp>
          <p:nvSpPr>
            <p:cNvPr id="326" name="Google Shape;326;p82"/>
            <p:cNvSpPr/>
            <p:nvPr/>
          </p:nvSpPr>
          <p:spPr>
            <a:xfrm>
              <a:off x="268250" y="2372739"/>
              <a:ext cx="1127413" cy="386080"/>
            </a:xfrm>
            <a:prstGeom prst="rect">
              <a:avLst/>
            </a:prstGeom>
            <a:solidFill>
              <a:srgbClr val="E1EFD8"/>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82"/>
            <p:cNvSpPr txBox="1"/>
            <p:nvPr/>
          </p:nvSpPr>
          <p:spPr>
            <a:xfrm>
              <a:off x="451892" y="2411890"/>
              <a:ext cx="921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50"/>
                  </a:solidFill>
                  <a:latin typeface="Arial"/>
                  <a:ea typeface="Arial"/>
                  <a:cs typeface="Arial"/>
                  <a:sym typeface="Arial"/>
                </a:rPr>
                <a:t>Docker</a:t>
              </a:r>
              <a:endParaRPr b="1" i="0" sz="1400" u="none" cap="none" strike="noStrike">
                <a:solidFill>
                  <a:srgbClr val="00B050"/>
                </a:solidFill>
                <a:latin typeface="Arial"/>
                <a:ea typeface="Arial"/>
                <a:cs typeface="Arial"/>
                <a:sym typeface="Arial"/>
              </a:endParaRPr>
            </a:p>
          </p:txBody>
        </p:sp>
      </p:grpSp>
      <p:pic>
        <p:nvPicPr>
          <p:cNvPr id="328" name="Google Shape;328;p82"/>
          <p:cNvPicPr preferRelativeResize="0"/>
          <p:nvPr/>
        </p:nvPicPr>
        <p:blipFill rotWithShape="1">
          <a:blip r:embed="rId3">
            <a:alphaModFix/>
          </a:blip>
          <a:srcRect b="12218" l="10296" r="9670" t="7280"/>
          <a:stretch/>
        </p:blipFill>
        <p:spPr>
          <a:xfrm>
            <a:off x="3912880" y="3756776"/>
            <a:ext cx="770021" cy="774524"/>
          </a:xfrm>
          <a:prstGeom prst="rect">
            <a:avLst/>
          </a:prstGeom>
          <a:noFill/>
          <a:ln cap="flat" cmpd="sng" w="9525">
            <a:solidFill>
              <a:schemeClr val="dk1"/>
            </a:solidFill>
            <a:prstDash val="solid"/>
            <a:round/>
            <a:headEnd len="sm" w="sm" type="none"/>
            <a:tailEnd len="sm" w="sm" type="none"/>
          </a:ln>
        </p:spPr>
      </p:pic>
      <p:grpSp>
        <p:nvGrpSpPr>
          <p:cNvPr id="329" name="Google Shape;329;p82"/>
          <p:cNvGrpSpPr/>
          <p:nvPr/>
        </p:nvGrpSpPr>
        <p:grpSpPr>
          <a:xfrm>
            <a:off x="7998432" y="4541576"/>
            <a:ext cx="1127413" cy="1467276"/>
            <a:chOff x="268250" y="2372739"/>
            <a:chExt cx="1127413" cy="1467276"/>
          </a:xfrm>
        </p:grpSpPr>
        <p:sp>
          <p:nvSpPr>
            <p:cNvPr id="330" name="Google Shape;330;p82"/>
            <p:cNvSpPr/>
            <p:nvPr/>
          </p:nvSpPr>
          <p:spPr>
            <a:xfrm>
              <a:off x="268250" y="3453935"/>
              <a:ext cx="1127413" cy="386080"/>
            </a:xfrm>
            <a:prstGeom prst="rect">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82"/>
            <p:cNvSpPr txBox="1"/>
            <p:nvPr/>
          </p:nvSpPr>
          <p:spPr>
            <a:xfrm>
              <a:off x="352286" y="3493086"/>
              <a:ext cx="10433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Hardware</a:t>
              </a:r>
              <a:endParaRPr b="1" i="0" sz="1400" u="none" cap="none" strike="noStrike">
                <a:solidFill>
                  <a:srgbClr val="002060"/>
                </a:solidFill>
                <a:latin typeface="Arial"/>
                <a:ea typeface="Arial"/>
                <a:cs typeface="Arial"/>
                <a:sym typeface="Arial"/>
              </a:endParaRPr>
            </a:p>
          </p:txBody>
        </p:sp>
        <p:sp>
          <p:nvSpPr>
            <p:cNvPr id="332" name="Google Shape;332;p82"/>
            <p:cNvSpPr/>
            <p:nvPr/>
          </p:nvSpPr>
          <p:spPr>
            <a:xfrm>
              <a:off x="268250" y="2779257"/>
              <a:ext cx="1127413" cy="653524"/>
            </a:xfrm>
            <a:prstGeom prst="rect">
              <a:avLst/>
            </a:prstGeom>
            <a:solidFill>
              <a:srgbClr val="FBE4D4"/>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3" name="Google Shape;333;p82"/>
            <p:cNvSpPr txBox="1"/>
            <p:nvPr/>
          </p:nvSpPr>
          <p:spPr>
            <a:xfrm>
              <a:off x="390462" y="3075691"/>
              <a:ext cx="882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Host OS</a:t>
              </a:r>
              <a:endParaRPr b="1" i="0" sz="1400" u="none" cap="none" strike="noStrike">
                <a:solidFill>
                  <a:srgbClr val="C55A11"/>
                </a:solidFill>
                <a:latin typeface="Arial"/>
                <a:ea typeface="Arial"/>
                <a:cs typeface="Arial"/>
                <a:sym typeface="Arial"/>
              </a:endParaRPr>
            </a:p>
          </p:txBody>
        </p:sp>
        <p:sp>
          <p:nvSpPr>
            <p:cNvPr id="334" name="Google Shape;334;p82"/>
            <p:cNvSpPr/>
            <p:nvPr/>
          </p:nvSpPr>
          <p:spPr>
            <a:xfrm>
              <a:off x="268250" y="2779257"/>
              <a:ext cx="1127413" cy="257283"/>
            </a:xfrm>
            <a:prstGeom prst="rect">
              <a:avLst/>
            </a:prstGeom>
            <a:solidFill>
              <a:schemeClr val="accent2"/>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 name="Google Shape;335;p82"/>
            <p:cNvSpPr txBox="1"/>
            <p:nvPr/>
          </p:nvSpPr>
          <p:spPr>
            <a:xfrm>
              <a:off x="482994" y="2779257"/>
              <a:ext cx="7904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Kernel</a:t>
              </a:r>
              <a:endParaRPr b="1" i="0" sz="1200" u="none" cap="none" strike="noStrike">
                <a:solidFill>
                  <a:schemeClr val="lt1"/>
                </a:solidFill>
                <a:latin typeface="Arial"/>
                <a:ea typeface="Arial"/>
                <a:cs typeface="Arial"/>
                <a:sym typeface="Arial"/>
              </a:endParaRPr>
            </a:p>
          </p:txBody>
        </p:sp>
        <p:sp>
          <p:nvSpPr>
            <p:cNvPr id="336" name="Google Shape;336;p82"/>
            <p:cNvSpPr/>
            <p:nvPr/>
          </p:nvSpPr>
          <p:spPr>
            <a:xfrm>
              <a:off x="268250" y="2372739"/>
              <a:ext cx="1127413" cy="386080"/>
            </a:xfrm>
            <a:prstGeom prst="rect">
              <a:avLst/>
            </a:prstGeom>
            <a:solidFill>
              <a:srgbClr val="E1EFD8"/>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7" name="Google Shape;337;p82"/>
            <p:cNvSpPr txBox="1"/>
            <p:nvPr/>
          </p:nvSpPr>
          <p:spPr>
            <a:xfrm>
              <a:off x="451892" y="2411890"/>
              <a:ext cx="921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50"/>
                  </a:solidFill>
                  <a:latin typeface="Arial"/>
                  <a:ea typeface="Arial"/>
                  <a:cs typeface="Arial"/>
                  <a:sym typeface="Arial"/>
                </a:rPr>
                <a:t>Docker</a:t>
              </a:r>
              <a:endParaRPr b="1" i="0" sz="1400" u="none" cap="none" strike="noStrike">
                <a:solidFill>
                  <a:srgbClr val="00B050"/>
                </a:solidFill>
                <a:latin typeface="Arial"/>
                <a:ea typeface="Arial"/>
                <a:cs typeface="Arial"/>
                <a:sym typeface="Arial"/>
              </a:endParaRPr>
            </a:p>
          </p:txBody>
        </p:sp>
      </p:grpSp>
      <p:pic>
        <p:nvPicPr>
          <p:cNvPr id="338" name="Google Shape;338;p82"/>
          <p:cNvPicPr preferRelativeResize="0"/>
          <p:nvPr/>
        </p:nvPicPr>
        <p:blipFill rotWithShape="1">
          <a:blip r:embed="rId3">
            <a:alphaModFix/>
          </a:blip>
          <a:srcRect b="12218" l="10296" r="9670" t="7280"/>
          <a:stretch/>
        </p:blipFill>
        <p:spPr>
          <a:xfrm>
            <a:off x="7999416" y="3725359"/>
            <a:ext cx="770021" cy="774524"/>
          </a:xfrm>
          <a:prstGeom prst="rect">
            <a:avLst/>
          </a:prstGeom>
          <a:noFill/>
          <a:ln cap="flat" cmpd="sng" w="9525">
            <a:solidFill>
              <a:schemeClr val="dk1"/>
            </a:solidFill>
            <a:prstDash val="solid"/>
            <a:round/>
            <a:headEnd len="sm" w="sm" type="none"/>
            <a:tailEnd len="sm" w="sm" type="none"/>
          </a:ln>
        </p:spPr>
      </p:pic>
      <p:pic>
        <p:nvPicPr>
          <p:cNvPr id="339" name="Google Shape;339;p82"/>
          <p:cNvPicPr preferRelativeResize="0"/>
          <p:nvPr/>
        </p:nvPicPr>
        <p:blipFill rotWithShape="1">
          <a:blip r:embed="rId4">
            <a:alphaModFix/>
          </a:blip>
          <a:srcRect b="0" l="0" r="0" t="0"/>
          <a:stretch/>
        </p:blipFill>
        <p:spPr>
          <a:xfrm>
            <a:off x="7144602" y="954792"/>
            <a:ext cx="1242273" cy="1242273"/>
          </a:xfrm>
          <a:prstGeom prst="rect">
            <a:avLst/>
          </a:prstGeom>
          <a:noFill/>
          <a:ln>
            <a:noFill/>
          </a:ln>
        </p:spPr>
      </p:pic>
      <p:sp>
        <p:nvSpPr>
          <p:cNvPr id="340" name="Google Shape;340;p82"/>
          <p:cNvSpPr/>
          <p:nvPr/>
        </p:nvSpPr>
        <p:spPr>
          <a:xfrm>
            <a:off x="6750230" y="2662758"/>
            <a:ext cx="1952197" cy="27913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 name="Google Shape;341;p82"/>
          <p:cNvSpPr txBox="1"/>
          <p:nvPr/>
        </p:nvSpPr>
        <p:spPr>
          <a:xfrm>
            <a:off x="7034176" y="2639737"/>
            <a:ext cx="14173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Load Balancer</a:t>
            </a:r>
            <a:endParaRPr b="1" i="0" sz="1400" u="none" cap="none" strike="noStrike">
              <a:solidFill>
                <a:srgbClr val="000000"/>
              </a:solidFill>
              <a:latin typeface="Arial"/>
              <a:ea typeface="Arial"/>
              <a:cs typeface="Arial"/>
              <a:sym typeface="Arial"/>
            </a:endParaRPr>
          </a:p>
        </p:txBody>
      </p:sp>
      <p:grpSp>
        <p:nvGrpSpPr>
          <p:cNvPr id="342" name="Google Shape;342;p82"/>
          <p:cNvGrpSpPr/>
          <p:nvPr/>
        </p:nvGrpSpPr>
        <p:grpSpPr>
          <a:xfrm>
            <a:off x="5256240" y="4551852"/>
            <a:ext cx="1127413" cy="1467276"/>
            <a:chOff x="268250" y="2372739"/>
            <a:chExt cx="1127413" cy="1467276"/>
          </a:xfrm>
        </p:grpSpPr>
        <p:sp>
          <p:nvSpPr>
            <p:cNvPr id="343" name="Google Shape;343;p82"/>
            <p:cNvSpPr/>
            <p:nvPr/>
          </p:nvSpPr>
          <p:spPr>
            <a:xfrm>
              <a:off x="268250" y="3453935"/>
              <a:ext cx="1127413" cy="386080"/>
            </a:xfrm>
            <a:prstGeom prst="rect">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 name="Google Shape;344;p82"/>
            <p:cNvSpPr txBox="1"/>
            <p:nvPr/>
          </p:nvSpPr>
          <p:spPr>
            <a:xfrm>
              <a:off x="352286" y="3493086"/>
              <a:ext cx="10433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Hardware</a:t>
              </a:r>
              <a:endParaRPr b="1" i="0" sz="1400" u="none" cap="none" strike="noStrike">
                <a:solidFill>
                  <a:srgbClr val="002060"/>
                </a:solidFill>
                <a:latin typeface="Arial"/>
                <a:ea typeface="Arial"/>
                <a:cs typeface="Arial"/>
                <a:sym typeface="Arial"/>
              </a:endParaRPr>
            </a:p>
          </p:txBody>
        </p:sp>
        <p:sp>
          <p:nvSpPr>
            <p:cNvPr id="345" name="Google Shape;345;p82"/>
            <p:cNvSpPr/>
            <p:nvPr/>
          </p:nvSpPr>
          <p:spPr>
            <a:xfrm>
              <a:off x="268250" y="2779257"/>
              <a:ext cx="1127413" cy="653524"/>
            </a:xfrm>
            <a:prstGeom prst="rect">
              <a:avLst/>
            </a:prstGeom>
            <a:solidFill>
              <a:srgbClr val="FBE4D4"/>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p82"/>
            <p:cNvSpPr txBox="1"/>
            <p:nvPr/>
          </p:nvSpPr>
          <p:spPr>
            <a:xfrm>
              <a:off x="390462" y="3075691"/>
              <a:ext cx="882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Host OS</a:t>
              </a:r>
              <a:endParaRPr b="1" i="0" sz="1400" u="none" cap="none" strike="noStrike">
                <a:solidFill>
                  <a:srgbClr val="C55A11"/>
                </a:solidFill>
                <a:latin typeface="Arial"/>
                <a:ea typeface="Arial"/>
                <a:cs typeface="Arial"/>
                <a:sym typeface="Arial"/>
              </a:endParaRPr>
            </a:p>
          </p:txBody>
        </p:sp>
        <p:sp>
          <p:nvSpPr>
            <p:cNvPr id="347" name="Google Shape;347;p82"/>
            <p:cNvSpPr/>
            <p:nvPr/>
          </p:nvSpPr>
          <p:spPr>
            <a:xfrm>
              <a:off x="268250" y="2779257"/>
              <a:ext cx="1127413" cy="257283"/>
            </a:xfrm>
            <a:prstGeom prst="rect">
              <a:avLst/>
            </a:prstGeom>
            <a:solidFill>
              <a:schemeClr val="accent2"/>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p82"/>
            <p:cNvSpPr txBox="1"/>
            <p:nvPr/>
          </p:nvSpPr>
          <p:spPr>
            <a:xfrm>
              <a:off x="482994" y="2779257"/>
              <a:ext cx="7904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Kernel</a:t>
              </a:r>
              <a:endParaRPr b="1" i="0" sz="1200" u="none" cap="none" strike="noStrike">
                <a:solidFill>
                  <a:schemeClr val="lt1"/>
                </a:solidFill>
                <a:latin typeface="Arial"/>
                <a:ea typeface="Arial"/>
                <a:cs typeface="Arial"/>
                <a:sym typeface="Arial"/>
              </a:endParaRPr>
            </a:p>
          </p:txBody>
        </p:sp>
        <p:sp>
          <p:nvSpPr>
            <p:cNvPr id="349" name="Google Shape;349;p82"/>
            <p:cNvSpPr/>
            <p:nvPr/>
          </p:nvSpPr>
          <p:spPr>
            <a:xfrm>
              <a:off x="268250" y="2372739"/>
              <a:ext cx="1127413" cy="386080"/>
            </a:xfrm>
            <a:prstGeom prst="rect">
              <a:avLst/>
            </a:prstGeom>
            <a:solidFill>
              <a:srgbClr val="E1EFD8"/>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0" name="Google Shape;350;p82"/>
            <p:cNvSpPr txBox="1"/>
            <p:nvPr/>
          </p:nvSpPr>
          <p:spPr>
            <a:xfrm>
              <a:off x="451892" y="2411890"/>
              <a:ext cx="921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50"/>
                  </a:solidFill>
                  <a:latin typeface="Arial"/>
                  <a:ea typeface="Arial"/>
                  <a:cs typeface="Arial"/>
                  <a:sym typeface="Arial"/>
                </a:rPr>
                <a:t>Docker</a:t>
              </a:r>
              <a:endParaRPr b="1" i="0" sz="1400" u="none" cap="none" strike="noStrike">
                <a:solidFill>
                  <a:srgbClr val="00B050"/>
                </a:solidFill>
                <a:latin typeface="Arial"/>
                <a:ea typeface="Arial"/>
                <a:cs typeface="Arial"/>
                <a:sym typeface="Arial"/>
              </a:endParaRPr>
            </a:p>
          </p:txBody>
        </p:sp>
      </p:grpSp>
      <p:pic>
        <p:nvPicPr>
          <p:cNvPr id="351" name="Google Shape;351;p82"/>
          <p:cNvPicPr preferRelativeResize="0"/>
          <p:nvPr/>
        </p:nvPicPr>
        <p:blipFill rotWithShape="1">
          <a:blip r:embed="rId3">
            <a:alphaModFix/>
          </a:blip>
          <a:srcRect b="12218" l="10296" r="9670" t="7280"/>
          <a:stretch/>
        </p:blipFill>
        <p:spPr>
          <a:xfrm>
            <a:off x="5268991" y="3735635"/>
            <a:ext cx="770021" cy="774524"/>
          </a:xfrm>
          <a:prstGeom prst="rect">
            <a:avLst/>
          </a:prstGeom>
          <a:noFill/>
          <a:ln cap="flat" cmpd="sng" w="9525">
            <a:solidFill>
              <a:schemeClr val="dk1"/>
            </a:solidFill>
            <a:prstDash val="solid"/>
            <a:round/>
            <a:headEnd len="sm" w="sm" type="none"/>
            <a:tailEnd len="sm" w="sm" type="none"/>
          </a:ln>
        </p:spPr>
      </p:pic>
      <p:grpSp>
        <p:nvGrpSpPr>
          <p:cNvPr id="352" name="Google Shape;352;p82"/>
          <p:cNvGrpSpPr/>
          <p:nvPr/>
        </p:nvGrpSpPr>
        <p:grpSpPr>
          <a:xfrm>
            <a:off x="6615451" y="4551852"/>
            <a:ext cx="1127413" cy="1467276"/>
            <a:chOff x="268250" y="2372739"/>
            <a:chExt cx="1127413" cy="1467276"/>
          </a:xfrm>
        </p:grpSpPr>
        <p:sp>
          <p:nvSpPr>
            <p:cNvPr id="353" name="Google Shape;353;p82"/>
            <p:cNvSpPr/>
            <p:nvPr/>
          </p:nvSpPr>
          <p:spPr>
            <a:xfrm>
              <a:off x="268250" y="3453935"/>
              <a:ext cx="1127413" cy="386080"/>
            </a:xfrm>
            <a:prstGeom prst="rect">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4" name="Google Shape;354;p82"/>
            <p:cNvSpPr txBox="1"/>
            <p:nvPr/>
          </p:nvSpPr>
          <p:spPr>
            <a:xfrm>
              <a:off x="352286" y="3493086"/>
              <a:ext cx="10433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Hardware</a:t>
              </a:r>
              <a:endParaRPr b="1" i="0" sz="1400" u="none" cap="none" strike="noStrike">
                <a:solidFill>
                  <a:srgbClr val="002060"/>
                </a:solidFill>
                <a:latin typeface="Arial"/>
                <a:ea typeface="Arial"/>
                <a:cs typeface="Arial"/>
                <a:sym typeface="Arial"/>
              </a:endParaRPr>
            </a:p>
          </p:txBody>
        </p:sp>
        <p:sp>
          <p:nvSpPr>
            <p:cNvPr id="355" name="Google Shape;355;p82"/>
            <p:cNvSpPr/>
            <p:nvPr/>
          </p:nvSpPr>
          <p:spPr>
            <a:xfrm>
              <a:off x="268250" y="2779257"/>
              <a:ext cx="1127413" cy="653524"/>
            </a:xfrm>
            <a:prstGeom prst="rect">
              <a:avLst/>
            </a:prstGeom>
            <a:solidFill>
              <a:srgbClr val="FBE4D4"/>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6" name="Google Shape;356;p82"/>
            <p:cNvSpPr txBox="1"/>
            <p:nvPr/>
          </p:nvSpPr>
          <p:spPr>
            <a:xfrm>
              <a:off x="390462" y="3075691"/>
              <a:ext cx="882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Host OS</a:t>
              </a:r>
              <a:endParaRPr b="1" i="0" sz="1400" u="none" cap="none" strike="noStrike">
                <a:solidFill>
                  <a:srgbClr val="C55A11"/>
                </a:solidFill>
                <a:latin typeface="Arial"/>
                <a:ea typeface="Arial"/>
                <a:cs typeface="Arial"/>
                <a:sym typeface="Arial"/>
              </a:endParaRPr>
            </a:p>
          </p:txBody>
        </p:sp>
        <p:sp>
          <p:nvSpPr>
            <p:cNvPr id="357" name="Google Shape;357;p82"/>
            <p:cNvSpPr/>
            <p:nvPr/>
          </p:nvSpPr>
          <p:spPr>
            <a:xfrm>
              <a:off x="268250" y="2779257"/>
              <a:ext cx="1127413" cy="257283"/>
            </a:xfrm>
            <a:prstGeom prst="rect">
              <a:avLst/>
            </a:prstGeom>
            <a:solidFill>
              <a:schemeClr val="accent2"/>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p82"/>
            <p:cNvSpPr txBox="1"/>
            <p:nvPr/>
          </p:nvSpPr>
          <p:spPr>
            <a:xfrm>
              <a:off x="482994" y="2779257"/>
              <a:ext cx="7904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Kernel</a:t>
              </a:r>
              <a:endParaRPr b="1" i="0" sz="1200" u="none" cap="none" strike="noStrike">
                <a:solidFill>
                  <a:schemeClr val="lt1"/>
                </a:solidFill>
                <a:latin typeface="Arial"/>
                <a:ea typeface="Arial"/>
                <a:cs typeface="Arial"/>
                <a:sym typeface="Arial"/>
              </a:endParaRPr>
            </a:p>
          </p:txBody>
        </p:sp>
        <p:sp>
          <p:nvSpPr>
            <p:cNvPr id="359" name="Google Shape;359;p82"/>
            <p:cNvSpPr/>
            <p:nvPr/>
          </p:nvSpPr>
          <p:spPr>
            <a:xfrm>
              <a:off x="268250" y="2372739"/>
              <a:ext cx="1127413" cy="386080"/>
            </a:xfrm>
            <a:prstGeom prst="rect">
              <a:avLst/>
            </a:prstGeom>
            <a:solidFill>
              <a:srgbClr val="E1EFD8"/>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0" name="Google Shape;360;p82"/>
            <p:cNvSpPr txBox="1"/>
            <p:nvPr/>
          </p:nvSpPr>
          <p:spPr>
            <a:xfrm>
              <a:off x="451892" y="2411890"/>
              <a:ext cx="921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50"/>
                  </a:solidFill>
                  <a:latin typeface="Arial"/>
                  <a:ea typeface="Arial"/>
                  <a:cs typeface="Arial"/>
                  <a:sym typeface="Arial"/>
                </a:rPr>
                <a:t>Docker</a:t>
              </a:r>
              <a:endParaRPr b="1" i="0" sz="1400" u="none" cap="none" strike="noStrike">
                <a:solidFill>
                  <a:srgbClr val="00B050"/>
                </a:solidFill>
                <a:latin typeface="Arial"/>
                <a:ea typeface="Arial"/>
                <a:cs typeface="Arial"/>
                <a:sym typeface="Arial"/>
              </a:endParaRPr>
            </a:p>
          </p:txBody>
        </p:sp>
      </p:grpSp>
      <p:pic>
        <p:nvPicPr>
          <p:cNvPr id="361" name="Google Shape;361;p82"/>
          <p:cNvPicPr preferRelativeResize="0"/>
          <p:nvPr/>
        </p:nvPicPr>
        <p:blipFill rotWithShape="1">
          <a:blip r:embed="rId3">
            <a:alphaModFix/>
          </a:blip>
          <a:srcRect b="12218" l="10296" r="9670" t="7280"/>
          <a:stretch/>
        </p:blipFill>
        <p:spPr>
          <a:xfrm>
            <a:off x="6628065" y="3735635"/>
            <a:ext cx="770021" cy="774524"/>
          </a:xfrm>
          <a:prstGeom prst="rect">
            <a:avLst/>
          </a:prstGeom>
          <a:noFill/>
          <a:ln cap="flat" cmpd="sng" w="9525">
            <a:solidFill>
              <a:schemeClr val="dk1"/>
            </a:solidFill>
            <a:prstDash val="solid"/>
            <a:round/>
            <a:headEnd len="sm" w="sm" type="none"/>
            <a:tailEnd len="sm" w="sm" type="none"/>
          </a:ln>
        </p:spPr>
      </p:pic>
      <p:grpSp>
        <p:nvGrpSpPr>
          <p:cNvPr id="362" name="Google Shape;362;p82"/>
          <p:cNvGrpSpPr/>
          <p:nvPr/>
        </p:nvGrpSpPr>
        <p:grpSpPr>
          <a:xfrm>
            <a:off x="10758758" y="4531300"/>
            <a:ext cx="1127413" cy="1467276"/>
            <a:chOff x="268250" y="2372739"/>
            <a:chExt cx="1127413" cy="1467276"/>
          </a:xfrm>
        </p:grpSpPr>
        <p:sp>
          <p:nvSpPr>
            <p:cNvPr id="363" name="Google Shape;363;p82"/>
            <p:cNvSpPr/>
            <p:nvPr/>
          </p:nvSpPr>
          <p:spPr>
            <a:xfrm>
              <a:off x="268250" y="3453935"/>
              <a:ext cx="1127413" cy="386080"/>
            </a:xfrm>
            <a:prstGeom prst="rect">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4" name="Google Shape;364;p82"/>
            <p:cNvSpPr txBox="1"/>
            <p:nvPr/>
          </p:nvSpPr>
          <p:spPr>
            <a:xfrm>
              <a:off x="352286" y="3493086"/>
              <a:ext cx="10433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Hardware</a:t>
              </a:r>
              <a:endParaRPr b="1" i="0" sz="1400" u="none" cap="none" strike="noStrike">
                <a:solidFill>
                  <a:srgbClr val="002060"/>
                </a:solidFill>
                <a:latin typeface="Arial"/>
                <a:ea typeface="Arial"/>
                <a:cs typeface="Arial"/>
                <a:sym typeface="Arial"/>
              </a:endParaRPr>
            </a:p>
          </p:txBody>
        </p:sp>
        <p:sp>
          <p:nvSpPr>
            <p:cNvPr id="365" name="Google Shape;365;p82"/>
            <p:cNvSpPr/>
            <p:nvPr/>
          </p:nvSpPr>
          <p:spPr>
            <a:xfrm>
              <a:off x="268250" y="2779257"/>
              <a:ext cx="1127413" cy="653524"/>
            </a:xfrm>
            <a:prstGeom prst="rect">
              <a:avLst/>
            </a:prstGeom>
            <a:solidFill>
              <a:srgbClr val="FBE4D4"/>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6" name="Google Shape;366;p82"/>
            <p:cNvSpPr txBox="1"/>
            <p:nvPr/>
          </p:nvSpPr>
          <p:spPr>
            <a:xfrm>
              <a:off x="390462" y="3075691"/>
              <a:ext cx="882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Host OS</a:t>
              </a:r>
              <a:endParaRPr b="1" i="0" sz="1400" u="none" cap="none" strike="noStrike">
                <a:solidFill>
                  <a:srgbClr val="C55A11"/>
                </a:solidFill>
                <a:latin typeface="Arial"/>
                <a:ea typeface="Arial"/>
                <a:cs typeface="Arial"/>
                <a:sym typeface="Arial"/>
              </a:endParaRPr>
            </a:p>
          </p:txBody>
        </p:sp>
        <p:sp>
          <p:nvSpPr>
            <p:cNvPr id="367" name="Google Shape;367;p82"/>
            <p:cNvSpPr/>
            <p:nvPr/>
          </p:nvSpPr>
          <p:spPr>
            <a:xfrm>
              <a:off x="268250" y="2779257"/>
              <a:ext cx="1127413" cy="257283"/>
            </a:xfrm>
            <a:prstGeom prst="rect">
              <a:avLst/>
            </a:prstGeom>
            <a:solidFill>
              <a:schemeClr val="accent2"/>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p82"/>
            <p:cNvSpPr txBox="1"/>
            <p:nvPr/>
          </p:nvSpPr>
          <p:spPr>
            <a:xfrm>
              <a:off x="482994" y="2779257"/>
              <a:ext cx="7904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Kernel</a:t>
              </a:r>
              <a:endParaRPr b="1" i="0" sz="1200" u="none" cap="none" strike="noStrike">
                <a:solidFill>
                  <a:schemeClr val="lt1"/>
                </a:solidFill>
                <a:latin typeface="Arial"/>
                <a:ea typeface="Arial"/>
                <a:cs typeface="Arial"/>
                <a:sym typeface="Arial"/>
              </a:endParaRPr>
            </a:p>
          </p:txBody>
        </p:sp>
        <p:sp>
          <p:nvSpPr>
            <p:cNvPr id="369" name="Google Shape;369;p82"/>
            <p:cNvSpPr/>
            <p:nvPr/>
          </p:nvSpPr>
          <p:spPr>
            <a:xfrm>
              <a:off x="268250" y="2372739"/>
              <a:ext cx="1127413" cy="386080"/>
            </a:xfrm>
            <a:prstGeom prst="rect">
              <a:avLst/>
            </a:prstGeom>
            <a:solidFill>
              <a:srgbClr val="E1EFD8"/>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0" name="Google Shape;370;p82"/>
            <p:cNvSpPr txBox="1"/>
            <p:nvPr/>
          </p:nvSpPr>
          <p:spPr>
            <a:xfrm>
              <a:off x="451892" y="2411890"/>
              <a:ext cx="921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50"/>
                  </a:solidFill>
                  <a:latin typeface="Arial"/>
                  <a:ea typeface="Arial"/>
                  <a:cs typeface="Arial"/>
                  <a:sym typeface="Arial"/>
                </a:rPr>
                <a:t>Docker</a:t>
              </a:r>
              <a:endParaRPr b="1" i="0" sz="1400" u="none" cap="none" strike="noStrike">
                <a:solidFill>
                  <a:srgbClr val="00B050"/>
                </a:solidFill>
                <a:latin typeface="Arial"/>
                <a:ea typeface="Arial"/>
                <a:cs typeface="Arial"/>
                <a:sym typeface="Arial"/>
              </a:endParaRPr>
            </a:p>
          </p:txBody>
        </p:sp>
      </p:grpSp>
      <p:pic>
        <p:nvPicPr>
          <p:cNvPr id="371" name="Google Shape;371;p82"/>
          <p:cNvPicPr preferRelativeResize="0"/>
          <p:nvPr/>
        </p:nvPicPr>
        <p:blipFill rotWithShape="1">
          <a:blip r:embed="rId3">
            <a:alphaModFix/>
          </a:blip>
          <a:srcRect b="12218" l="10296" r="9670" t="7280"/>
          <a:stretch/>
        </p:blipFill>
        <p:spPr>
          <a:xfrm>
            <a:off x="10767362" y="3707463"/>
            <a:ext cx="770021" cy="774524"/>
          </a:xfrm>
          <a:prstGeom prst="rect">
            <a:avLst/>
          </a:prstGeom>
          <a:noFill/>
          <a:ln cap="flat" cmpd="sng" w="9525">
            <a:solidFill>
              <a:schemeClr val="dk1"/>
            </a:solidFill>
            <a:prstDash val="solid"/>
            <a:round/>
            <a:headEnd len="sm" w="sm" type="none"/>
            <a:tailEnd len="sm" w="sm" type="none"/>
          </a:ln>
        </p:spPr>
      </p:pic>
      <p:grpSp>
        <p:nvGrpSpPr>
          <p:cNvPr id="372" name="Google Shape;372;p82"/>
          <p:cNvGrpSpPr/>
          <p:nvPr/>
        </p:nvGrpSpPr>
        <p:grpSpPr>
          <a:xfrm>
            <a:off x="9375777" y="4541576"/>
            <a:ext cx="1127413" cy="1467276"/>
            <a:chOff x="268250" y="2372739"/>
            <a:chExt cx="1127413" cy="1467276"/>
          </a:xfrm>
        </p:grpSpPr>
        <p:sp>
          <p:nvSpPr>
            <p:cNvPr id="373" name="Google Shape;373;p82"/>
            <p:cNvSpPr/>
            <p:nvPr/>
          </p:nvSpPr>
          <p:spPr>
            <a:xfrm>
              <a:off x="268250" y="3453935"/>
              <a:ext cx="1127413" cy="386080"/>
            </a:xfrm>
            <a:prstGeom prst="rect">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4" name="Google Shape;374;p82"/>
            <p:cNvSpPr txBox="1"/>
            <p:nvPr/>
          </p:nvSpPr>
          <p:spPr>
            <a:xfrm>
              <a:off x="352286" y="3493086"/>
              <a:ext cx="10433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Hardware</a:t>
              </a:r>
              <a:endParaRPr b="1" i="0" sz="1400" u="none" cap="none" strike="noStrike">
                <a:solidFill>
                  <a:srgbClr val="002060"/>
                </a:solidFill>
                <a:latin typeface="Arial"/>
                <a:ea typeface="Arial"/>
                <a:cs typeface="Arial"/>
                <a:sym typeface="Arial"/>
              </a:endParaRPr>
            </a:p>
          </p:txBody>
        </p:sp>
        <p:sp>
          <p:nvSpPr>
            <p:cNvPr id="375" name="Google Shape;375;p82"/>
            <p:cNvSpPr/>
            <p:nvPr/>
          </p:nvSpPr>
          <p:spPr>
            <a:xfrm>
              <a:off x="268250" y="2779257"/>
              <a:ext cx="1127413" cy="653524"/>
            </a:xfrm>
            <a:prstGeom prst="rect">
              <a:avLst/>
            </a:prstGeom>
            <a:solidFill>
              <a:srgbClr val="FBE4D4"/>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6" name="Google Shape;376;p82"/>
            <p:cNvSpPr txBox="1"/>
            <p:nvPr/>
          </p:nvSpPr>
          <p:spPr>
            <a:xfrm>
              <a:off x="390462" y="3075691"/>
              <a:ext cx="882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Host OS</a:t>
              </a:r>
              <a:endParaRPr b="1" i="0" sz="1400" u="none" cap="none" strike="noStrike">
                <a:solidFill>
                  <a:srgbClr val="C55A11"/>
                </a:solidFill>
                <a:latin typeface="Arial"/>
                <a:ea typeface="Arial"/>
                <a:cs typeface="Arial"/>
                <a:sym typeface="Arial"/>
              </a:endParaRPr>
            </a:p>
          </p:txBody>
        </p:sp>
        <p:sp>
          <p:nvSpPr>
            <p:cNvPr id="377" name="Google Shape;377;p82"/>
            <p:cNvSpPr/>
            <p:nvPr/>
          </p:nvSpPr>
          <p:spPr>
            <a:xfrm>
              <a:off x="268250" y="2779257"/>
              <a:ext cx="1127413" cy="257283"/>
            </a:xfrm>
            <a:prstGeom prst="rect">
              <a:avLst/>
            </a:prstGeom>
            <a:solidFill>
              <a:schemeClr val="accent2"/>
            </a:solid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p82"/>
            <p:cNvSpPr txBox="1"/>
            <p:nvPr/>
          </p:nvSpPr>
          <p:spPr>
            <a:xfrm>
              <a:off x="482994" y="2779257"/>
              <a:ext cx="7904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Kernel</a:t>
              </a:r>
              <a:endParaRPr b="1" i="0" sz="1200" u="none" cap="none" strike="noStrike">
                <a:solidFill>
                  <a:schemeClr val="lt1"/>
                </a:solidFill>
                <a:latin typeface="Arial"/>
                <a:ea typeface="Arial"/>
                <a:cs typeface="Arial"/>
                <a:sym typeface="Arial"/>
              </a:endParaRPr>
            </a:p>
          </p:txBody>
        </p:sp>
        <p:sp>
          <p:nvSpPr>
            <p:cNvPr id="379" name="Google Shape;379;p82"/>
            <p:cNvSpPr/>
            <p:nvPr/>
          </p:nvSpPr>
          <p:spPr>
            <a:xfrm>
              <a:off x="268250" y="2372739"/>
              <a:ext cx="1127413" cy="386080"/>
            </a:xfrm>
            <a:prstGeom prst="rect">
              <a:avLst/>
            </a:prstGeom>
            <a:solidFill>
              <a:srgbClr val="E1EFD8"/>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82"/>
            <p:cNvSpPr txBox="1"/>
            <p:nvPr/>
          </p:nvSpPr>
          <p:spPr>
            <a:xfrm>
              <a:off x="451892" y="2411890"/>
              <a:ext cx="921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50"/>
                  </a:solidFill>
                  <a:latin typeface="Arial"/>
                  <a:ea typeface="Arial"/>
                  <a:cs typeface="Arial"/>
                  <a:sym typeface="Arial"/>
                </a:rPr>
                <a:t>Docker</a:t>
              </a:r>
              <a:endParaRPr b="1" i="0" sz="1400" u="none" cap="none" strike="noStrike">
                <a:solidFill>
                  <a:srgbClr val="00B050"/>
                </a:solidFill>
                <a:latin typeface="Arial"/>
                <a:ea typeface="Arial"/>
                <a:cs typeface="Arial"/>
                <a:sym typeface="Arial"/>
              </a:endParaRPr>
            </a:p>
          </p:txBody>
        </p:sp>
      </p:grpSp>
      <p:pic>
        <p:nvPicPr>
          <p:cNvPr id="381" name="Google Shape;381;p82"/>
          <p:cNvPicPr preferRelativeResize="0"/>
          <p:nvPr/>
        </p:nvPicPr>
        <p:blipFill rotWithShape="1">
          <a:blip r:embed="rId3">
            <a:alphaModFix/>
          </a:blip>
          <a:srcRect b="12218" l="10296" r="9670" t="7280"/>
          <a:stretch/>
        </p:blipFill>
        <p:spPr>
          <a:xfrm>
            <a:off x="9380771" y="3717739"/>
            <a:ext cx="770021" cy="774524"/>
          </a:xfrm>
          <a:prstGeom prst="rect">
            <a:avLst/>
          </a:prstGeom>
          <a:noFill/>
          <a:ln cap="flat" cmpd="sng" w="9525">
            <a:solidFill>
              <a:schemeClr val="dk1"/>
            </a:solidFill>
            <a:prstDash val="solid"/>
            <a:round/>
            <a:headEnd len="sm" w="sm" type="none"/>
            <a:tailEnd len="sm" w="sm" type="none"/>
          </a:ln>
        </p:spPr>
      </p:pic>
      <p:cxnSp>
        <p:nvCxnSpPr>
          <p:cNvPr id="382" name="Google Shape;382;p82"/>
          <p:cNvCxnSpPr/>
          <p:nvPr/>
        </p:nvCxnSpPr>
        <p:spPr>
          <a:xfrm>
            <a:off x="7778990" y="2090269"/>
            <a:ext cx="0" cy="449960"/>
          </a:xfrm>
          <a:prstGeom prst="straightConnector1">
            <a:avLst/>
          </a:prstGeom>
          <a:noFill/>
          <a:ln cap="flat" cmpd="sng" w="38100">
            <a:solidFill>
              <a:schemeClr val="dk1"/>
            </a:solidFill>
            <a:prstDash val="solid"/>
            <a:round/>
            <a:headEnd len="sm" w="sm" type="none"/>
            <a:tailEnd len="med" w="med" type="triangle"/>
          </a:ln>
        </p:spPr>
      </p:cxnSp>
      <p:cxnSp>
        <p:nvCxnSpPr>
          <p:cNvPr id="383" name="Google Shape;383;p82"/>
          <p:cNvCxnSpPr/>
          <p:nvPr/>
        </p:nvCxnSpPr>
        <p:spPr>
          <a:xfrm flipH="1">
            <a:off x="4569174" y="2957474"/>
            <a:ext cx="3158703" cy="712019"/>
          </a:xfrm>
          <a:prstGeom prst="straightConnector1">
            <a:avLst/>
          </a:prstGeom>
          <a:noFill/>
          <a:ln cap="flat" cmpd="sng" w="38100">
            <a:solidFill>
              <a:schemeClr val="dk1"/>
            </a:solidFill>
            <a:prstDash val="solid"/>
            <a:round/>
            <a:headEnd len="sm" w="sm" type="none"/>
            <a:tailEnd len="med" w="med" type="triangle"/>
          </a:ln>
        </p:spPr>
      </p:cxnSp>
      <p:cxnSp>
        <p:nvCxnSpPr>
          <p:cNvPr id="384" name="Google Shape;384;p82"/>
          <p:cNvCxnSpPr/>
          <p:nvPr/>
        </p:nvCxnSpPr>
        <p:spPr>
          <a:xfrm flipH="1">
            <a:off x="6039012" y="2988996"/>
            <a:ext cx="1649218" cy="715209"/>
          </a:xfrm>
          <a:prstGeom prst="straightConnector1">
            <a:avLst/>
          </a:prstGeom>
          <a:noFill/>
          <a:ln cap="flat" cmpd="sng" w="38100">
            <a:solidFill>
              <a:schemeClr val="dk1"/>
            </a:solidFill>
            <a:prstDash val="solid"/>
            <a:round/>
            <a:headEnd len="sm" w="sm" type="none"/>
            <a:tailEnd len="med" w="med" type="triangle"/>
          </a:ln>
        </p:spPr>
      </p:cxnSp>
      <p:cxnSp>
        <p:nvCxnSpPr>
          <p:cNvPr id="385" name="Google Shape;385;p82"/>
          <p:cNvCxnSpPr/>
          <p:nvPr/>
        </p:nvCxnSpPr>
        <p:spPr>
          <a:xfrm flipH="1">
            <a:off x="7290379" y="2953588"/>
            <a:ext cx="444881" cy="720709"/>
          </a:xfrm>
          <a:prstGeom prst="straightConnector1">
            <a:avLst/>
          </a:prstGeom>
          <a:noFill/>
          <a:ln cap="flat" cmpd="sng" w="38100">
            <a:solidFill>
              <a:schemeClr val="dk1"/>
            </a:solidFill>
            <a:prstDash val="solid"/>
            <a:round/>
            <a:headEnd len="sm" w="sm" type="none"/>
            <a:tailEnd len="med" w="med" type="triangle"/>
          </a:ln>
        </p:spPr>
      </p:cxnSp>
      <p:cxnSp>
        <p:nvCxnSpPr>
          <p:cNvPr id="386" name="Google Shape;386;p82"/>
          <p:cNvCxnSpPr/>
          <p:nvPr/>
        </p:nvCxnSpPr>
        <p:spPr>
          <a:xfrm>
            <a:off x="7769432" y="2983716"/>
            <a:ext cx="340750" cy="690581"/>
          </a:xfrm>
          <a:prstGeom prst="straightConnector1">
            <a:avLst/>
          </a:prstGeom>
          <a:noFill/>
          <a:ln cap="flat" cmpd="sng" w="38100">
            <a:solidFill>
              <a:schemeClr val="dk1"/>
            </a:solidFill>
            <a:prstDash val="solid"/>
            <a:round/>
            <a:headEnd len="sm" w="sm" type="none"/>
            <a:tailEnd len="med" w="med" type="triangle"/>
          </a:ln>
        </p:spPr>
      </p:cxnSp>
      <p:cxnSp>
        <p:nvCxnSpPr>
          <p:cNvPr id="387" name="Google Shape;387;p82"/>
          <p:cNvCxnSpPr/>
          <p:nvPr/>
        </p:nvCxnSpPr>
        <p:spPr>
          <a:xfrm>
            <a:off x="7745816" y="2960983"/>
            <a:ext cx="1604998" cy="743222"/>
          </a:xfrm>
          <a:prstGeom prst="straightConnector1">
            <a:avLst/>
          </a:prstGeom>
          <a:noFill/>
          <a:ln cap="flat" cmpd="sng" w="38100">
            <a:solidFill>
              <a:schemeClr val="dk1"/>
            </a:solidFill>
            <a:prstDash val="solid"/>
            <a:round/>
            <a:headEnd len="sm" w="sm" type="none"/>
            <a:tailEnd len="med" w="med" type="triangle"/>
          </a:ln>
        </p:spPr>
      </p:cxnSp>
      <p:cxnSp>
        <p:nvCxnSpPr>
          <p:cNvPr id="388" name="Google Shape;388;p82"/>
          <p:cNvCxnSpPr/>
          <p:nvPr/>
        </p:nvCxnSpPr>
        <p:spPr>
          <a:xfrm>
            <a:off x="7782273" y="2982427"/>
            <a:ext cx="2975392" cy="693619"/>
          </a:xfrm>
          <a:prstGeom prst="straightConnector1">
            <a:avLst/>
          </a:prstGeom>
          <a:noFill/>
          <a:ln cap="flat" cmpd="sng" w="38100">
            <a:solidFill>
              <a:schemeClr val="dk1"/>
            </a:solidFill>
            <a:prstDash val="solid"/>
            <a:round/>
            <a:headEnd len="sm" w="sm" type="none"/>
            <a:tailEnd len="med" w="med" type="triangle"/>
          </a:ln>
        </p:spPr>
      </p:cxnSp>
      <p:sp>
        <p:nvSpPr>
          <p:cNvPr id="389" name="Google Shape;389;p82"/>
          <p:cNvSpPr/>
          <p:nvPr/>
        </p:nvSpPr>
        <p:spPr>
          <a:xfrm rot="5400000">
            <a:off x="7736648" y="2110175"/>
            <a:ext cx="314559" cy="8137777"/>
          </a:xfrm>
          <a:prstGeom prst="rightBrace">
            <a:avLst>
              <a:gd fmla="val 41737" name="adj1"/>
              <a:gd fmla="val 48789" name="adj2"/>
            </a:avLst>
          </a:prstGeom>
          <a:no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0" name="Google Shape;390;p82"/>
          <p:cNvSpPr txBox="1"/>
          <p:nvPr/>
        </p:nvSpPr>
        <p:spPr>
          <a:xfrm>
            <a:off x="7284341" y="6299505"/>
            <a:ext cx="14281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2060"/>
                </a:solidFill>
                <a:latin typeface="Arial"/>
                <a:ea typeface="Arial"/>
                <a:cs typeface="Arial"/>
                <a:sym typeface="Arial"/>
              </a:rPr>
              <a:t>Worker Nodes</a:t>
            </a:r>
            <a:endParaRPr b="1" i="0" sz="1400" u="none" cap="none" strike="noStrike">
              <a:solidFill>
                <a:srgbClr val="002060"/>
              </a:solidFill>
              <a:latin typeface="Arial"/>
              <a:ea typeface="Arial"/>
              <a:cs typeface="Arial"/>
              <a:sym typeface="Arial"/>
            </a:endParaRPr>
          </a:p>
        </p:txBody>
      </p:sp>
      <p:sp>
        <p:nvSpPr>
          <p:cNvPr id="391" name="Google Shape;391;p82"/>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Why Need Kubernetes?</a:t>
            </a:r>
            <a:endParaRPr b="1" i="0" sz="3200" u="none" cap="none" strike="noStrike">
              <a:solidFill>
                <a:srgbClr val="003C71"/>
              </a:solidFill>
              <a:latin typeface="Arial"/>
              <a:ea typeface="Arial"/>
              <a:cs typeface="Arial"/>
              <a:sym typeface="Arial"/>
            </a:endParaRPr>
          </a:p>
        </p:txBody>
      </p:sp>
      <p:sp>
        <p:nvSpPr>
          <p:cNvPr id="392" name="Google Shape;392;p82"/>
          <p:cNvSpPr txBox="1"/>
          <p:nvPr/>
        </p:nvSpPr>
        <p:spPr>
          <a:xfrm>
            <a:off x="354368" y="989480"/>
            <a:ext cx="6343403"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Let’s say you want to build a web site.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The web site should be </a:t>
            </a:r>
            <a:r>
              <a:rPr b="0" i="0" lang="en-US" sz="2000" u="none" cap="none" strike="noStrike">
                <a:solidFill>
                  <a:srgbClr val="FF0000"/>
                </a:solidFill>
                <a:latin typeface="Arial"/>
                <a:ea typeface="Arial"/>
                <a:cs typeface="Arial"/>
                <a:sym typeface="Arial"/>
              </a:rPr>
              <a:t>highly available</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The number of </a:t>
            </a:r>
            <a:r>
              <a:rPr b="0" i="0" lang="en-US" sz="2000" u="none" cap="none" strike="noStrike">
                <a:solidFill>
                  <a:srgbClr val="FF0000"/>
                </a:solidFill>
                <a:latin typeface="Arial"/>
                <a:ea typeface="Arial"/>
                <a:cs typeface="Arial"/>
                <a:sym typeface="Arial"/>
              </a:rPr>
              <a:t>visitors increases </a:t>
            </a:r>
            <a:r>
              <a:rPr b="0" i="0" lang="en-US" sz="2000" u="none" cap="none" strike="noStrike">
                <a:solidFill>
                  <a:srgbClr val="000000"/>
                </a:solidFill>
                <a:latin typeface="Arial"/>
                <a:ea typeface="Arial"/>
                <a:cs typeface="Arial"/>
                <a:sym typeface="Arial"/>
              </a:rPr>
              <a:t>over time.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You need to </a:t>
            </a:r>
            <a:r>
              <a:rPr b="0" i="0" lang="en-US" sz="2000" u="none" cap="none" strike="noStrike">
                <a:solidFill>
                  <a:srgbClr val="FF0000"/>
                </a:solidFill>
                <a:latin typeface="Arial"/>
                <a:ea typeface="Arial"/>
                <a:cs typeface="Arial"/>
                <a:sym typeface="Arial"/>
              </a:rPr>
              <a:t>update the site content frequently</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The web site need to </a:t>
            </a:r>
            <a:r>
              <a:rPr b="0" i="0" lang="en-US" sz="2000" u="none" cap="none" strike="noStrike">
                <a:solidFill>
                  <a:srgbClr val="FF0000"/>
                </a:solidFill>
                <a:latin typeface="Arial"/>
                <a:ea typeface="Arial"/>
                <a:cs typeface="Arial"/>
                <a:sym typeface="Arial"/>
              </a:rPr>
              <a:t>automatically scale </a:t>
            </a:r>
            <a:r>
              <a:rPr b="0" i="0" lang="en-US" sz="2000" u="none" cap="none" strike="noStrike">
                <a:solidFill>
                  <a:srgbClr val="000000"/>
                </a:solidFill>
                <a:latin typeface="Arial"/>
                <a:ea typeface="Arial"/>
                <a:cs typeface="Arial"/>
                <a:sym typeface="Arial"/>
              </a:rPr>
              <a:t>if needed.</a:t>
            </a:r>
            <a:endParaRPr b="0" i="0" sz="2000" u="none" cap="none" strike="noStrike">
              <a:solidFill>
                <a:srgbClr val="000000"/>
              </a:solidFill>
              <a:latin typeface="Arial"/>
              <a:ea typeface="Arial"/>
              <a:cs typeface="Arial"/>
              <a:sym typeface="Arial"/>
            </a:endParaRPr>
          </a:p>
        </p:txBody>
      </p:sp>
      <p:pic>
        <p:nvPicPr>
          <p:cNvPr id="393" name="Google Shape;393;p82"/>
          <p:cNvPicPr preferRelativeResize="0"/>
          <p:nvPr/>
        </p:nvPicPr>
        <p:blipFill rotWithShape="1">
          <a:blip r:embed="rId5">
            <a:alphaModFix/>
          </a:blip>
          <a:srcRect b="23564" l="14712" r="12776" t="19431"/>
          <a:stretch/>
        </p:blipFill>
        <p:spPr>
          <a:xfrm>
            <a:off x="724914" y="3070477"/>
            <a:ext cx="2393494" cy="2026392"/>
          </a:xfrm>
          <a:prstGeom prst="rect">
            <a:avLst/>
          </a:prstGeom>
          <a:noFill/>
          <a:ln>
            <a:noFill/>
          </a:ln>
        </p:spPr>
      </p:pic>
      <p:pic>
        <p:nvPicPr>
          <p:cNvPr descr="A picture containing drawing&#10;&#10;Description automatically generated" id="394" name="Google Shape;394;p82"/>
          <p:cNvPicPr preferRelativeResize="0"/>
          <p:nvPr/>
        </p:nvPicPr>
        <p:blipFill rotWithShape="1">
          <a:blip r:embed="rId6">
            <a:alphaModFix/>
          </a:blip>
          <a:srcRect b="0" l="0" r="0" t="0"/>
          <a:stretch/>
        </p:blipFill>
        <p:spPr>
          <a:xfrm>
            <a:off x="0" y="5573088"/>
            <a:ext cx="1417834" cy="1284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500"/>
                                        <p:tgtEl>
                                          <p:spTgt spid="3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500"/>
                                        <p:tgtEl>
                                          <p:spTgt spid="3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500"/>
                                        <p:tgtEl>
                                          <p:spTgt spid="3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 name="Shape 398"/>
        <p:cNvGrpSpPr/>
        <p:nvPr/>
      </p:nvGrpSpPr>
      <p:grpSpPr>
        <a:xfrm>
          <a:off x="0" y="0"/>
          <a:ext cx="0" cy="0"/>
          <a:chOff x="0" y="0"/>
          <a:chExt cx="0" cy="0"/>
        </a:xfrm>
      </p:grpSpPr>
      <p:sp>
        <p:nvSpPr>
          <p:cNvPr id="399" name="Google Shape;399;p83"/>
          <p:cNvSpPr txBox="1"/>
          <p:nvPr/>
        </p:nvSpPr>
        <p:spPr>
          <a:xfrm>
            <a:off x="1756227" y="77309"/>
            <a:ext cx="10261601" cy="1107889"/>
          </a:xfrm>
          <a:prstGeom prst="rect">
            <a:avLst/>
          </a:prstGeom>
          <a:noFill/>
          <a:ln>
            <a:noFill/>
          </a:ln>
        </p:spPr>
        <p:txBody>
          <a:bodyPr anchorCtr="0" anchor="ctr" bIns="121850" lIns="121850" spcFirstLastPara="1" rIns="121850" wrap="square" tIns="121850">
            <a:spAutoFit/>
          </a:bodyPr>
          <a:lstStyle/>
          <a:p>
            <a:pPr indent="0" lvl="0" marL="0" marR="0" rtl="0" algn="ctr">
              <a:lnSpc>
                <a:spcPct val="100000"/>
              </a:lnSpc>
              <a:spcBef>
                <a:spcPts val="0"/>
              </a:spcBef>
              <a:spcAft>
                <a:spcPts val="0"/>
              </a:spcAft>
              <a:buClr>
                <a:srgbClr val="666666"/>
              </a:buClr>
              <a:buSzPts val="2800"/>
              <a:buFont typeface="Arial"/>
              <a:buNone/>
            </a:pPr>
            <a:r>
              <a:rPr b="0" i="0" lang="en-US" sz="2800" u="none" cap="none" strike="noStrike">
                <a:solidFill>
                  <a:srgbClr val="FF0000"/>
                </a:solidFill>
                <a:latin typeface="Arial"/>
                <a:ea typeface="Arial"/>
                <a:cs typeface="Arial"/>
                <a:sym typeface="Arial"/>
              </a:rPr>
              <a:t>Kubernetes (K8s) </a:t>
            </a:r>
            <a:r>
              <a:rPr b="0" i="0" lang="en-US" sz="2800" u="none" cap="none" strike="noStrike">
                <a:solidFill>
                  <a:schemeClr val="dk1"/>
                </a:solidFill>
                <a:latin typeface="Arial"/>
                <a:ea typeface="Arial"/>
                <a:cs typeface="Arial"/>
                <a:sym typeface="Arial"/>
              </a:rPr>
              <a:t>is an open-source container orchestration engine that can manage containerized applications.</a:t>
            </a:r>
            <a:endParaRPr b="0" i="0" sz="2800" u="none" cap="none" strike="noStrike">
              <a:solidFill>
                <a:schemeClr val="dk1"/>
              </a:solidFill>
              <a:latin typeface="Arial"/>
              <a:ea typeface="Arial"/>
              <a:cs typeface="Arial"/>
              <a:sym typeface="Arial"/>
            </a:endParaRPr>
          </a:p>
        </p:txBody>
      </p:sp>
      <p:pic>
        <p:nvPicPr>
          <p:cNvPr descr="A picture containing drawing&#10;&#10;Description automatically generated" id="400" name="Google Shape;400;p8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01" name="Google Shape;401;p83"/>
          <p:cNvPicPr preferRelativeResize="0"/>
          <p:nvPr/>
        </p:nvPicPr>
        <p:blipFill rotWithShape="1">
          <a:blip r:embed="rId4">
            <a:alphaModFix/>
          </a:blip>
          <a:srcRect b="0" l="0" r="0" t="0"/>
          <a:stretch/>
        </p:blipFill>
        <p:spPr>
          <a:xfrm>
            <a:off x="163993" y="219298"/>
            <a:ext cx="1794340" cy="1739251"/>
          </a:xfrm>
          <a:prstGeom prst="rect">
            <a:avLst/>
          </a:prstGeom>
          <a:noFill/>
          <a:ln>
            <a:noFill/>
          </a:ln>
        </p:spPr>
      </p:pic>
      <p:sp>
        <p:nvSpPr>
          <p:cNvPr id="402" name="Google Shape;402;p83"/>
          <p:cNvSpPr/>
          <p:nvPr/>
        </p:nvSpPr>
        <p:spPr>
          <a:xfrm>
            <a:off x="1531523" y="5423584"/>
            <a:ext cx="8723086"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De facto standard for container orchestration.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Evolving to support advanced use cases (e.g., edge computing, AI/ML workloads).</a:t>
            </a:r>
            <a:endParaRPr b="0" i="0" sz="1600" u="none" cap="none" strike="noStrike">
              <a:solidFill>
                <a:srgbClr val="002060"/>
              </a:solidFill>
              <a:latin typeface="Arial"/>
              <a:ea typeface="Arial"/>
              <a:cs typeface="Arial"/>
              <a:sym typeface="Arial"/>
            </a:endParaRPr>
          </a:p>
        </p:txBody>
      </p:sp>
      <p:sp>
        <p:nvSpPr>
          <p:cNvPr id="403" name="Google Shape;403;p83"/>
          <p:cNvSpPr/>
          <p:nvPr/>
        </p:nvSpPr>
        <p:spPr>
          <a:xfrm>
            <a:off x="426810" y="2180649"/>
            <a:ext cx="5135790"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Noto Sans Symbols"/>
              <a:buChar char="✔"/>
            </a:pPr>
            <a:r>
              <a:rPr b="1" i="0" lang="en-US" sz="1600" u="none" cap="none" strike="noStrike">
                <a:solidFill>
                  <a:schemeClr val="dk1"/>
                </a:solidFill>
                <a:latin typeface="Arial"/>
                <a:ea typeface="Arial"/>
                <a:cs typeface="Arial"/>
                <a:sym typeface="Arial"/>
              </a:rPr>
              <a:t>Origins at Google (2003–2014):</a:t>
            </a:r>
            <a:endParaRPr b="0" i="0" sz="1600" u="none" cap="none" strike="noStrike">
              <a:solidFill>
                <a:schemeClr val="dk1"/>
              </a:solidFill>
              <a:latin typeface="Arial"/>
              <a:ea typeface="Arial"/>
              <a:cs typeface="Arial"/>
              <a:sym typeface="Arial"/>
            </a:endParaRPr>
          </a:p>
        </p:txBody>
      </p:sp>
      <p:sp>
        <p:nvSpPr>
          <p:cNvPr id="404" name="Google Shape;404;p83"/>
          <p:cNvSpPr/>
          <p:nvPr/>
        </p:nvSpPr>
        <p:spPr>
          <a:xfrm>
            <a:off x="708917" y="2450426"/>
            <a:ext cx="7372350"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Inspired by Google’s internal cluster management systems, Borg &amp; Omega.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Provided a foundation for container orchestration best practices.</a:t>
            </a:r>
            <a:endParaRPr b="0" i="0" sz="1400" u="none" cap="none" strike="noStrike">
              <a:solidFill>
                <a:srgbClr val="000000"/>
              </a:solidFill>
              <a:latin typeface="Arial"/>
              <a:ea typeface="Arial"/>
              <a:cs typeface="Arial"/>
              <a:sym typeface="Arial"/>
            </a:endParaRPr>
          </a:p>
        </p:txBody>
      </p:sp>
      <p:sp>
        <p:nvSpPr>
          <p:cNvPr id="405" name="Google Shape;405;p83"/>
          <p:cNvSpPr/>
          <p:nvPr/>
        </p:nvSpPr>
        <p:spPr>
          <a:xfrm>
            <a:off x="426810" y="3154681"/>
            <a:ext cx="5705475"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Noto Sans Symbols"/>
              <a:buChar char="✔"/>
            </a:pPr>
            <a:r>
              <a:rPr b="1" i="0" lang="en-US" sz="1600" u="none" cap="none" strike="noStrike">
                <a:solidFill>
                  <a:schemeClr val="dk1"/>
                </a:solidFill>
                <a:latin typeface="Arial"/>
                <a:ea typeface="Arial"/>
                <a:cs typeface="Arial"/>
                <a:sym typeface="Arial"/>
              </a:rPr>
              <a:t>Open-Sourcing Kubernetes (2014):</a:t>
            </a:r>
            <a:endParaRPr b="1" i="0" sz="1600" u="none" cap="none" strike="noStrike">
              <a:solidFill>
                <a:schemeClr val="dk1"/>
              </a:solidFill>
              <a:latin typeface="Arial"/>
              <a:ea typeface="Arial"/>
              <a:cs typeface="Arial"/>
              <a:sym typeface="Arial"/>
            </a:endParaRPr>
          </a:p>
        </p:txBody>
      </p:sp>
      <p:sp>
        <p:nvSpPr>
          <p:cNvPr id="406" name="Google Shape;406;p83"/>
          <p:cNvSpPr/>
          <p:nvPr/>
        </p:nvSpPr>
        <p:spPr>
          <a:xfrm>
            <a:off x="744897" y="3433823"/>
            <a:ext cx="7448550"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Released by Google under the Cloud Native Computing Foundation (CNCF).</a:t>
            </a:r>
            <a:endParaRPr b="0" i="0" sz="16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Key event that drove community adoption and innovation.</a:t>
            </a:r>
            <a:endParaRPr b="0" i="0" sz="1600" u="none" cap="none" strike="noStrike">
              <a:solidFill>
                <a:srgbClr val="002060"/>
              </a:solidFill>
              <a:latin typeface="Arial"/>
              <a:ea typeface="Arial"/>
              <a:cs typeface="Arial"/>
              <a:sym typeface="Arial"/>
            </a:endParaRPr>
          </a:p>
        </p:txBody>
      </p:sp>
      <p:sp>
        <p:nvSpPr>
          <p:cNvPr id="407" name="Google Shape;407;p83"/>
          <p:cNvSpPr/>
          <p:nvPr/>
        </p:nvSpPr>
        <p:spPr>
          <a:xfrm>
            <a:off x="426810" y="4136979"/>
            <a:ext cx="3873176"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Noto Sans Symbols"/>
              <a:buChar char="✔"/>
            </a:pPr>
            <a:r>
              <a:rPr b="1" i="0" lang="en-US" sz="1600" u="none" cap="none" strike="noStrike">
                <a:solidFill>
                  <a:schemeClr val="dk1"/>
                </a:solidFill>
                <a:latin typeface="Arial"/>
                <a:ea typeface="Arial"/>
                <a:cs typeface="Arial"/>
                <a:sym typeface="Arial"/>
              </a:rPr>
              <a:t>Growth &amp; Community (2015–2019):</a:t>
            </a:r>
            <a:endParaRPr b="0" i="0" sz="1600" u="none" cap="none" strike="noStrike">
              <a:solidFill>
                <a:schemeClr val="dk1"/>
              </a:solidFill>
              <a:latin typeface="Arial"/>
              <a:ea typeface="Arial"/>
              <a:cs typeface="Arial"/>
              <a:sym typeface="Arial"/>
            </a:endParaRPr>
          </a:p>
        </p:txBody>
      </p:sp>
      <p:sp>
        <p:nvSpPr>
          <p:cNvPr id="408" name="Google Shape;408;p83"/>
          <p:cNvSpPr/>
          <p:nvPr/>
        </p:nvSpPr>
        <p:spPr>
          <a:xfrm>
            <a:off x="744897" y="4439172"/>
            <a:ext cx="7181850"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Rapid adoption by major cloud providers (AWS, Azure, GCP).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rgbClr val="002060"/>
                </a:solidFill>
                <a:latin typeface="Arial"/>
                <a:ea typeface="Arial"/>
                <a:cs typeface="Arial"/>
                <a:sym typeface="Arial"/>
              </a:rPr>
              <a:t>Expanding ecosystem of tools, integrations, and managed K8s services.</a:t>
            </a:r>
            <a:endParaRPr b="0" i="0" sz="1400" u="none" cap="none" strike="noStrike">
              <a:solidFill>
                <a:srgbClr val="000000"/>
              </a:solidFill>
              <a:latin typeface="Arial"/>
              <a:ea typeface="Arial"/>
              <a:cs typeface="Arial"/>
              <a:sym typeface="Arial"/>
            </a:endParaRPr>
          </a:p>
        </p:txBody>
      </p:sp>
      <p:sp>
        <p:nvSpPr>
          <p:cNvPr id="409" name="Google Shape;409;p83"/>
          <p:cNvSpPr/>
          <p:nvPr/>
        </p:nvSpPr>
        <p:spPr>
          <a:xfrm>
            <a:off x="426810" y="5158289"/>
            <a:ext cx="4156907"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Noto Sans Symbols"/>
              <a:buChar char="✔"/>
            </a:pPr>
            <a:r>
              <a:rPr b="1" i="0" lang="en-US" sz="1600" u="none" cap="none" strike="noStrike">
                <a:solidFill>
                  <a:schemeClr val="dk1"/>
                </a:solidFill>
                <a:latin typeface="Arial"/>
                <a:ea typeface="Arial"/>
                <a:cs typeface="Arial"/>
                <a:sym typeface="Arial"/>
              </a:rPr>
              <a:t>Mainstream Adoption (2019–Present):</a:t>
            </a:r>
            <a:endParaRPr b="0" i="0" sz="1600" u="none" cap="none" strike="noStrike">
              <a:solidFill>
                <a:schemeClr val="dk1"/>
              </a:solidFill>
              <a:latin typeface="Arial"/>
              <a:ea typeface="Arial"/>
              <a:cs typeface="Arial"/>
              <a:sym typeface="Arial"/>
            </a:endParaRPr>
          </a:p>
        </p:txBody>
      </p:sp>
      <p:pic>
        <p:nvPicPr>
          <p:cNvPr id="410" name="Google Shape;410;p83"/>
          <p:cNvPicPr preferRelativeResize="0"/>
          <p:nvPr/>
        </p:nvPicPr>
        <p:blipFill rotWithShape="1">
          <a:blip r:embed="rId5">
            <a:alphaModFix/>
          </a:blip>
          <a:srcRect b="0" l="24516" r="14729" t="0"/>
          <a:stretch/>
        </p:blipFill>
        <p:spPr>
          <a:xfrm>
            <a:off x="8083081" y="3100895"/>
            <a:ext cx="3934747" cy="2089246"/>
          </a:xfrm>
          <a:prstGeom prst="roundRect">
            <a:avLst>
              <a:gd fmla="val 8594" name="adj"/>
            </a:avLst>
          </a:prstGeom>
          <a:solidFill>
            <a:srgbClr val="ECECEC"/>
          </a:solidFill>
          <a:ln>
            <a:noFill/>
          </a:ln>
        </p:spPr>
      </p:pic>
      <p:pic>
        <p:nvPicPr>
          <p:cNvPr id="411" name="Google Shape;411;p83"/>
          <p:cNvPicPr preferRelativeResize="0"/>
          <p:nvPr/>
        </p:nvPicPr>
        <p:blipFill rotWithShape="1">
          <a:blip r:embed="rId6">
            <a:alphaModFix/>
          </a:blip>
          <a:srcRect b="0" l="0" r="0" t="0"/>
          <a:stretch/>
        </p:blipFill>
        <p:spPr>
          <a:xfrm>
            <a:off x="8702666" y="2061518"/>
            <a:ext cx="2695575" cy="805934"/>
          </a:xfrm>
          <a:prstGeom prst="rect">
            <a:avLst/>
          </a:prstGeom>
          <a:noFill/>
          <a:ln>
            <a:noFill/>
          </a:ln>
        </p:spPr>
      </p:pic>
      <p:pic>
        <p:nvPicPr>
          <p:cNvPr id="412" name="Google Shape;412;p83"/>
          <p:cNvPicPr preferRelativeResize="0"/>
          <p:nvPr/>
        </p:nvPicPr>
        <p:blipFill rotWithShape="1">
          <a:blip r:embed="rId7">
            <a:alphaModFix/>
          </a:blip>
          <a:srcRect b="37377" l="0" r="0" t="37677"/>
          <a:stretch/>
        </p:blipFill>
        <p:spPr>
          <a:xfrm>
            <a:off x="10008158" y="5164034"/>
            <a:ext cx="2009670" cy="501316"/>
          </a:xfrm>
          <a:prstGeom prst="rect">
            <a:avLst/>
          </a:prstGeom>
          <a:noFill/>
          <a:ln>
            <a:noFill/>
          </a:ln>
        </p:spPr>
      </p:pic>
      <p:sp>
        <p:nvSpPr>
          <p:cNvPr id="413" name="Google Shape;413;p83"/>
          <p:cNvSpPr/>
          <p:nvPr/>
        </p:nvSpPr>
        <p:spPr>
          <a:xfrm>
            <a:off x="4335822" y="1076731"/>
            <a:ext cx="55493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maintained by the Cloud Native Computing Foundation (</a:t>
            </a:r>
            <a:r>
              <a:rPr b="1" i="0" lang="en-US" sz="1400" u="none" cap="none" strike="noStrike">
                <a:solidFill>
                  <a:schemeClr val="dk1"/>
                </a:solidFill>
                <a:latin typeface="Arial"/>
                <a:ea typeface="Arial"/>
                <a:cs typeface="Arial"/>
                <a:sym typeface="Arial"/>
              </a:rPr>
              <a:t>CNCF</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7" name="Shape 417"/>
        <p:cNvGrpSpPr/>
        <p:nvPr/>
      </p:nvGrpSpPr>
      <p:grpSpPr>
        <a:xfrm>
          <a:off x="0" y="0"/>
          <a:ext cx="0" cy="0"/>
          <a:chOff x="0" y="0"/>
          <a:chExt cx="0" cy="0"/>
        </a:xfrm>
      </p:grpSpPr>
      <p:sp>
        <p:nvSpPr>
          <p:cNvPr id="418" name="Google Shape;418;p84"/>
          <p:cNvSpPr txBox="1"/>
          <p:nvPr>
            <p:ph idx="4294967295" type="body"/>
          </p:nvPr>
        </p:nvSpPr>
        <p:spPr>
          <a:xfrm>
            <a:off x="354368" y="1010572"/>
            <a:ext cx="4392058" cy="647241"/>
          </a:xfrm>
          <a:prstGeom prst="rect">
            <a:avLst/>
          </a:prstGeom>
          <a:noFill/>
          <a:ln>
            <a:noFill/>
          </a:ln>
        </p:spPr>
        <p:txBody>
          <a:bodyPr anchorCtr="0" anchor="t" bIns="121850" lIns="121850" spcFirstLastPara="1" rIns="121850" wrap="square" tIns="121850">
            <a:normAutofit fontScale="92500" lnSpcReduction="20000"/>
          </a:bodyPr>
          <a:lstStyle/>
          <a:p>
            <a:pPr indent="0" lvl="0" marL="0" rtl="0" algn="l">
              <a:lnSpc>
                <a:spcPct val="115000"/>
              </a:lnSpc>
              <a:spcBef>
                <a:spcPts val="0"/>
              </a:spcBef>
              <a:spcAft>
                <a:spcPts val="0"/>
              </a:spcAft>
              <a:buClr>
                <a:srgbClr val="333333"/>
              </a:buClr>
              <a:buSzPct val="69498"/>
              <a:buNone/>
            </a:pPr>
            <a:r>
              <a:rPr b="1" lang="en-US">
                <a:solidFill>
                  <a:srgbClr val="333333"/>
                </a:solidFill>
                <a:latin typeface="Helvetica Neue"/>
                <a:ea typeface="Helvetica Neue"/>
                <a:cs typeface="Helvetica Neue"/>
                <a:sym typeface="Helvetica Neue"/>
              </a:rPr>
              <a:t>Applications holy grail:</a:t>
            </a:r>
            <a:endParaRPr b="1"/>
          </a:p>
          <a:p>
            <a:pPr indent="-152396" lvl="0" marL="304792" rtl="0" algn="l">
              <a:lnSpc>
                <a:spcPct val="115000"/>
              </a:lnSpc>
              <a:spcBef>
                <a:spcPts val="800"/>
              </a:spcBef>
              <a:spcAft>
                <a:spcPts val="0"/>
              </a:spcAft>
              <a:buClr>
                <a:srgbClr val="333333"/>
              </a:buClr>
              <a:buSzPct val="69498"/>
              <a:buNone/>
            </a:pPr>
            <a:r>
              <a:t/>
            </a:r>
            <a:endParaRPr b="1">
              <a:solidFill>
                <a:srgbClr val="333333"/>
              </a:solidFill>
              <a:latin typeface="Helvetica Neue"/>
              <a:ea typeface="Helvetica Neue"/>
              <a:cs typeface="Helvetica Neue"/>
              <a:sym typeface="Helvetica Neue"/>
            </a:endParaRPr>
          </a:p>
        </p:txBody>
      </p:sp>
      <p:sp>
        <p:nvSpPr>
          <p:cNvPr id="419" name="Google Shape;419;p84"/>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Why Need Kubernetes?</a:t>
            </a:r>
            <a:endParaRPr b="1" i="0" sz="3200" u="none" cap="none" strike="noStrike">
              <a:solidFill>
                <a:srgbClr val="003C71"/>
              </a:solidFill>
              <a:latin typeface="Arial"/>
              <a:ea typeface="Arial"/>
              <a:cs typeface="Arial"/>
              <a:sym typeface="Arial"/>
            </a:endParaRPr>
          </a:p>
        </p:txBody>
      </p:sp>
      <p:pic>
        <p:nvPicPr>
          <p:cNvPr id="420" name="Google Shape;420;p84"/>
          <p:cNvPicPr preferRelativeResize="0"/>
          <p:nvPr/>
        </p:nvPicPr>
        <p:blipFill rotWithShape="1">
          <a:blip r:embed="rId3">
            <a:alphaModFix/>
          </a:blip>
          <a:srcRect b="0" l="0" r="0" t="0"/>
          <a:stretch/>
        </p:blipFill>
        <p:spPr>
          <a:xfrm>
            <a:off x="9980022" y="197265"/>
            <a:ext cx="1794340" cy="1739251"/>
          </a:xfrm>
          <a:prstGeom prst="rect">
            <a:avLst/>
          </a:prstGeom>
          <a:noFill/>
          <a:ln>
            <a:noFill/>
          </a:ln>
        </p:spPr>
      </p:pic>
      <p:sp>
        <p:nvSpPr>
          <p:cNvPr id="421" name="Google Shape;421;p84"/>
          <p:cNvSpPr/>
          <p:nvPr/>
        </p:nvSpPr>
        <p:spPr>
          <a:xfrm>
            <a:off x="624288" y="1577997"/>
            <a:ext cx="8398526" cy="188769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Developers should not care about Servers, Networking, and Storage</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One-click provisioning (Automate Deployment)</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High-Availability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Load-Balancing</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Auto-Scaling</a:t>
            </a:r>
            <a:endParaRPr b="0" i="0" sz="1800" u="none" cap="none" strike="noStrike">
              <a:solidFill>
                <a:srgbClr val="000000"/>
              </a:solidFill>
              <a:latin typeface="Arial"/>
              <a:ea typeface="Arial"/>
              <a:cs typeface="Arial"/>
              <a:sym typeface="Arial"/>
            </a:endParaRPr>
          </a:p>
        </p:txBody>
      </p:sp>
      <p:pic>
        <p:nvPicPr>
          <p:cNvPr id="422" name="Google Shape;422;p84"/>
          <p:cNvPicPr preferRelativeResize="0"/>
          <p:nvPr/>
        </p:nvPicPr>
        <p:blipFill rotWithShape="1">
          <a:blip r:embed="rId4">
            <a:alphaModFix/>
          </a:blip>
          <a:srcRect b="0" l="0" r="0" t="0"/>
          <a:stretch/>
        </p:blipFill>
        <p:spPr>
          <a:xfrm>
            <a:off x="5902865" y="2517938"/>
            <a:ext cx="5871497" cy="335514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23" name="Google Shape;423;p84"/>
          <p:cNvSpPr/>
          <p:nvPr/>
        </p:nvSpPr>
        <p:spPr>
          <a:xfrm>
            <a:off x="508605" y="3483272"/>
            <a:ext cx="5198133" cy="2074414"/>
          </a:xfrm>
          <a:prstGeom prst="rect">
            <a:avLst/>
          </a:prstGeom>
          <a:noFill/>
          <a:ln>
            <a:noFill/>
          </a:ln>
        </p:spPr>
        <p:txBody>
          <a:bodyPr anchorCtr="0" anchor="t" bIns="45700" lIns="91425" spcFirstLastPara="1" rIns="91425" wrap="square" tIns="45700">
            <a:spAutoFit/>
          </a:bodyPr>
          <a:lstStyle/>
          <a:p>
            <a:pPr indent="-285749" lvl="0" marL="438145" marR="0" rtl="0" algn="just">
              <a:lnSpc>
                <a:spcPct val="115000"/>
              </a:lnSpc>
              <a:spcBef>
                <a:spcPts val="0"/>
              </a:spcBef>
              <a:spcAft>
                <a:spcPts val="0"/>
              </a:spcAft>
              <a:buClr>
                <a:srgbClr val="333333"/>
              </a:buClr>
              <a:buSzPts val="1700"/>
              <a:buFont typeface="Noto Sans Symbols"/>
              <a:buChar char="▪"/>
            </a:pPr>
            <a:r>
              <a:rPr b="0" i="0" lang="en-US" sz="1600" u="none" cap="none" strike="noStrike">
                <a:solidFill>
                  <a:srgbClr val="002060"/>
                </a:solidFill>
                <a:latin typeface="Arial"/>
                <a:ea typeface="Arial"/>
                <a:cs typeface="Arial"/>
                <a:sym typeface="Arial"/>
              </a:rPr>
              <a:t>Apps are easier to deploy but harder to maintain and scale over time.</a:t>
            </a:r>
            <a:endParaRPr b="0" i="0" sz="1600" u="none" cap="none" strike="noStrike">
              <a:solidFill>
                <a:srgbClr val="002060"/>
              </a:solidFill>
              <a:latin typeface="Arial"/>
              <a:ea typeface="Arial"/>
              <a:cs typeface="Arial"/>
              <a:sym typeface="Arial"/>
            </a:endParaRPr>
          </a:p>
          <a:p>
            <a:pPr indent="-285749" lvl="0" marL="438145" marR="0" rtl="0" algn="just">
              <a:lnSpc>
                <a:spcPct val="115000"/>
              </a:lnSpc>
              <a:spcBef>
                <a:spcPts val="0"/>
              </a:spcBef>
              <a:spcAft>
                <a:spcPts val="0"/>
              </a:spcAft>
              <a:buClr>
                <a:srgbClr val="333333"/>
              </a:buClr>
              <a:buSzPts val="1700"/>
              <a:buFont typeface="Noto Sans Symbols"/>
              <a:buChar char="▪"/>
            </a:pPr>
            <a:r>
              <a:rPr b="0" i="0" lang="en-US" sz="1600" u="none" cap="none" strike="noStrike">
                <a:solidFill>
                  <a:srgbClr val="002060"/>
                </a:solidFill>
                <a:latin typeface="Arial"/>
                <a:ea typeface="Arial"/>
                <a:cs typeface="Arial"/>
                <a:sym typeface="Arial"/>
              </a:rPr>
              <a:t>Apps can be stateful or stateless with different computing, storage, and networking requirements.</a:t>
            </a:r>
            <a:endParaRPr b="0" i="0" sz="1600" u="none" cap="none" strike="noStrike">
              <a:solidFill>
                <a:srgbClr val="002060"/>
              </a:solidFill>
              <a:latin typeface="Arial"/>
              <a:ea typeface="Arial"/>
              <a:cs typeface="Arial"/>
              <a:sym typeface="Arial"/>
            </a:endParaRPr>
          </a:p>
          <a:p>
            <a:pPr indent="-285749" lvl="0" marL="438145" marR="0" rtl="0" algn="just">
              <a:lnSpc>
                <a:spcPct val="115000"/>
              </a:lnSpc>
              <a:spcBef>
                <a:spcPts val="0"/>
              </a:spcBef>
              <a:spcAft>
                <a:spcPts val="0"/>
              </a:spcAft>
              <a:buClr>
                <a:srgbClr val="333333"/>
              </a:buClr>
              <a:buSzPts val="1700"/>
              <a:buFont typeface="Noto Sans Symbols"/>
              <a:buChar char="▪"/>
            </a:pPr>
            <a:r>
              <a:rPr b="0" i="0" lang="en-US" sz="1600" u="none" cap="none" strike="noStrike">
                <a:solidFill>
                  <a:srgbClr val="002060"/>
                </a:solidFill>
                <a:latin typeface="Arial"/>
                <a:ea typeface="Arial"/>
                <a:cs typeface="Arial"/>
                <a:sym typeface="Arial"/>
              </a:rPr>
              <a:t>Apps are often managed by DevOps teams that have high-level API requirements rather than low-level VM or physical machine requirements.</a:t>
            </a:r>
            <a:endParaRPr b="0" i="0" sz="1600" u="none" cap="none" strike="noStrike">
              <a:solidFill>
                <a:srgbClr val="002060"/>
              </a:solidFill>
              <a:latin typeface="Arial"/>
              <a:ea typeface="Arial"/>
              <a:cs typeface="Arial"/>
              <a:sym typeface="Arial"/>
            </a:endParaRPr>
          </a:p>
        </p:txBody>
      </p:sp>
      <p:pic>
        <p:nvPicPr>
          <p:cNvPr descr="A picture containing drawing&#10;&#10;Description automatically generated" id="424" name="Google Shape;424;p84"/>
          <p:cNvPicPr preferRelativeResize="0"/>
          <p:nvPr/>
        </p:nvPicPr>
        <p:blipFill rotWithShape="1">
          <a:blip r:embed="rId5">
            <a:alphaModFix/>
          </a:blip>
          <a:srcRect b="0" l="0" r="0" t="0"/>
          <a:stretch/>
        </p:blipFill>
        <p:spPr>
          <a:xfrm>
            <a:off x="0" y="5573088"/>
            <a:ext cx="1417834" cy="1284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8" name="Shape 428"/>
        <p:cNvGrpSpPr/>
        <p:nvPr/>
      </p:nvGrpSpPr>
      <p:grpSpPr>
        <a:xfrm>
          <a:off x="0" y="0"/>
          <a:ext cx="0" cy="0"/>
          <a:chOff x="0" y="0"/>
          <a:chExt cx="0" cy="0"/>
        </a:xfrm>
      </p:grpSpPr>
      <p:sp>
        <p:nvSpPr>
          <p:cNvPr id="429" name="Google Shape;429;p85"/>
          <p:cNvSpPr txBox="1"/>
          <p:nvPr>
            <p:ph idx="4294967295" type="body"/>
          </p:nvPr>
        </p:nvSpPr>
        <p:spPr>
          <a:xfrm>
            <a:off x="1417833" y="1936516"/>
            <a:ext cx="10653983" cy="4750723"/>
          </a:xfrm>
          <a:prstGeom prst="rect">
            <a:avLst/>
          </a:prstGeom>
          <a:noFill/>
          <a:ln>
            <a:noFill/>
          </a:ln>
        </p:spPr>
        <p:txBody>
          <a:bodyPr anchorCtr="0" anchor="t" bIns="121850" lIns="121850" spcFirstLastPara="1" rIns="121850" wrap="square" tIns="121850">
            <a:noAutofit/>
          </a:bodyPr>
          <a:lstStyle/>
          <a:p>
            <a:pPr indent="-514350" lvl="0" marL="514350" rtl="0" algn="just">
              <a:lnSpc>
                <a:spcPct val="115000"/>
              </a:lnSpc>
              <a:spcBef>
                <a:spcPts val="0"/>
              </a:spcBef>
              <a:spcAft>
                <a:spcPts val="0"/>
              </a:spcAft>
              <a:buClr>
                <a:srgbClr val="333333"/>
              </a:buClr>
              <a:buSzPts val="2400"/>
              <a:buFont typeface="Calibri"/>
              <a:buAutoNum type="arabicPeriod"/>
            </a:pPr>
            <a:r>
              <a:rPr b="1" lang="en-US" sz="2400">
                <a:latin typeface="Arial"/>
                <a:ea typeface="Arial"/>
                <a:cs typeface="Arial"/>
                <a:sym typeface="Arial"/>
              </a:rPr>
              <a:t>Simplified </a:t>
            </a:r>
            <a:r>
              <a:rPr b="1" lang="en-US" sz="2400">
                <a:solidFill>
                  <a:srgbClr val="FF0000"/>
                </a:solidFill>
                <a:latin typeface="Arial"/>
                <a:ea typeface="Arial"/>
                <a:cs typeface="Arial"/>
                <a:sym typeface="Arial"/>
              </a:rPr>
              <a:t>App Deployment</a:t>
            </a:r>
            <a:r>
              <a:rPr lang="en-US" sz="2400">
                <a:solidFill>
                  <a:srgbClr val="333333"/>
                </a:solidFill>
                <a:latin typeface="Arial"/>
                <a:ea typeface="Arial"/>
                <a:cs typeface="Arial"/>
                <a:sym typeface="Arial"/>
              </a:rPr>
              <a:t>: all nodes are treated as a single platform, developers don’t need to know anything about the servers.</a:t>
            </a:r>
            <a:endParaRPr sz="2400">
              <a:latin typeface="Arial"/>
              <a:ea typeface="Arial"/>
              <a:cs typeface="Arial"/>
              <a:sym typeface="Arial"/>
            </a:endParaRPr>
          </a:p>
          <a:p>
            <a:pPr indent="-457200" lvl="0" marL="457200" rtl="0" algn="just">
              <a:lnSpc>
                <a:spcPct val="115000"/>
              </a:lnSpc>
              <a:spcBef>
                <a:spcPts val="800"/>
              </a:spcBef>
              <a:spcAft>
                <a:spcPts val="0"/>
              </a:spcAft>
              <a:buClr>
                <a:srgbClr val="333333"/>
              </a:buClr>
              <a:buSzPts val="2400"/>
              <a:buFont typeface="Calibri"/>
              <a:buAutoNum type="arabicPeriod"/>
            </a:pPr>
            <a:r>
              <a:rPr b="1" lang="en-US" sz="2400">
                <a:latin typeface="Arial"/>
                <a:ea typeface="Arial"/>
                <a:cs typeface="Arial"/>
                <a:sym typeface="Arial"/>
              </a:rPr>
              <a:t>Simplified </a:t>
            </a:r>
            <a:r>
              <a:rPr b="1" lang="en-US" sz="2400">
                <a:solidFill>
                  <a:srgbClr val="FF0000"/>
                </a:solidFill>
                <a:latin typeface="Arial"/>
                <a:ea typeface="Arial"/>
                <a:cs typeface="Arial"/>
                <a:sym typeface="Arial"/>
              </a:rPr>
              <a:t>App Development</a:t>
            </a:r>
            <a:r>
              <a:rPr lang="en-US" sz="2400">
                <a:solidFill>
                  <a:srgbClr val="333333"/>
                </a:solidFill>
                <a:latin typeface="Arial"/>
                <a:ea typeface="Arial"/>
                <a:cs typeface="Arial"/>
                <a:sym typeface="Arial"/>
              </a:rPr>
              <a:t>: developers and leverage the features mentioned above to create fault-tolerant apps.</a:t>
            </a:r>
            <a:endParaRPr sz="2400">
              <a:latin typeface="Arial"/>
              <a:ea typeface="Arial"/>
              <a:cs typeface="Arial"/>
              <a:sym typeface="Arial"/>
            </a:endParaRPr>
          </a:p>
          <a:p>
            <a:pPr indent="-514350" lvl="0" marL="514350" rtl="0" algn="just">
              <a:lnSpc>
                <a:spcPct val="115000"/>
              </a:lnSpc>
              <a:spcBef>
                <a:spcPts val="800"/>
              </a:spcBef>
              <a:spcAft>
                <a:spcPts val="0"/>
              </a:spcAft>
              <a:buClr>
                <a:srgbClr val="333333"/>
              </a:buClr>
              <a:buSzPts val="2400"/>
              <a:buFont typeface="Calibri"/>
              <a:buAutoNum type="arabicPeriod"/>
            </a:pPr>
            <a:r>
              <a:rPr b="1" lang="en-US" sz="2400">
                <a:latin typeface="Arial"/>
                <a:ea typeface="Arial"/>
                <a:cs typeface="Arial"/>
                <a:sym typeface="Arial"/>
              </a:rPr>
              <a:t>Better </a:t>
            </a:r>
            <a:r>
              <a:rPr b="1" lang="en-US" sz="2400">
                <a:solidFill>
                  <a:srgbClr val="FF0000"/>
                </a:solidFill>
                <a:latin typeface="Arial"/>
                <a:ea typeface="Arial"/>
                <a:cs typeface="Arial"/>
                <a:sym typeface="Arial"/>
              </a:rPr>
              <a:t>Hardware Utilization</a:t>
            </a:r>
            <a:r>
              <a:rPr lang="en-US" sz="2400">
                <a:solidFill>
                  <a:srgbClr val="333333"/>
                </a:solidFill>
                <a:latin typeface="Arial"/>
                <a:ea typeface="Arial"/>
                <a:cs typeface="Arial"/>
                <a:sym typeface="Arial"/>
              </a:rPr>
              <a:t>: hardware resources utilization efficiency</a:t>
            </a:r>
            <a:endParaRPr sz="2400">
              <a:latin typeface="Arial"/>
              <a:ea typeface="Arial"/>
              <a:cs typeface="Arial"/>
              <a:sym typeface="Arial"/>
            </a:endParaRPr>
          </a:p>
          <a:p>
            <a:pPr indent="-514350" lvl="0" marL="514350" rtl="0" algn="just">
              <a:lnSpc>
                <a:spcPct val="115000"/>
              </a:lnSpc>
              <a:spcBef>
                <a:spcPts val="800"/>
              </a:spcBef>
              <a:spcAft>
                <a:spcPts val="0"/>
              </a:spcAft>
              <a:buClr>
                <a:srgbClr val="333333"/>
              </a:buClr>
              <a:buSzPts val="2400"/>
              <a:buFont typeface="Calibri"/>
              <a:buAutoNum type="arabicPeriod"/>
            </a:pPr>
            <a:r>
              <a:rPr b="1" lang="en-US" sz="2400">
                <a:solidFill>
                  <a:srgbClr val="FF0000"/>
                </a:solidFill>
                <a:latin typeface="Arial"/>
                <a:ea typeface="Arial"/>
                <a:cs typeface="Arial"/>
                <a:sym typeface="Arial"/>
              </a:rPr>
              <a:t>Self-Healing</a:t>
            </a:r>
            <a:r>
              <a:rPr b="1" lang="en-US" sz="2400">
                <a:latin typeface="Arial"/>
                <a:ea typeface="Arial"/>
                <a:cs typeface="Arial"/>
                <a:sym typeface="Arial"/>
              </a:rPr>
              <a:t> via Health Monitoring</a:t>
            </a:r>
            <a:r>
              <a:rPr lang="en-US" sz="2400">
                <a:solidFill>
                  <a:srgbClr val="333333"/>
                </a:solidFill>
                <a:latin typeface="Arial"/>
                <a:ea typeface="Arial"/>
                <a:cs typeface="Arial"/>
                <a:sym typeface="Arial"/>
              </a:rPr>
              <a:t>: Kubernetes monitors both the App and nodes it runs on and automatically reschedules them to other nodes.</a:t>
            </a:r>
            <a:endParaRPr sz="2400">
              <a:latin typeface="Arial"/>
              <a:ea typeface="Arial"/>
              <a:cs typeface="Arial"/>
              <a:sym typeface="Arial"/>
            </a:endParaRPr>
          </a:p>
          <a:p>
            <a:pPr indent="-514350" lvl="0" marL="514350" rtl="0" algn="just">
              <a:lnSpc>
                <a:spcPct val="115000"/>
              </a:lnSpc>
              <a:spcBef>
                <a:spcPts val="800"/>
              </a:spcBef>
              <a:spcAft>
                <a:spcPts val="0"/>
              </a:spcAft>
              <a:buClr>
                <a:srgbClr val="333333"/>
              </a:buClr>
              <a:buSzPts val="2400"/>
              <a:buFont typeface="Calibri"/>
              <a:buAutoNum type="arabicPeriod"/>
            </a:pPr>
            <a:r>
              <a:rPr b="1" lang="en-US" sz="2400">
                <a:solidFill>
                  <a:srgbClr val="FF0000"/>
                </a:solidFill>
                <a:latin typeface="Arial"/>
                <a:ea typeface="Arial"/>
                <a:cs typeface="Arial"/>
                <a:sym typeface="Arial"/>
              </a:rPr>
              <a:t>Auto-Scaling</a:t>
            </a:r>
            <a:r>
              <a:rPr lang="en-US" sz="2400">
                <a:solidFill>
                  <a:srgbClr val="333333"/>
                </a:solidFill>
                <a:latin typeface="Arial"/>
                <a:ea typeface="Arial"/>
                <a:cs typeface="Arial"/>
                <a:sym typeface="Arial"/>
              </a:rPr>
              <a:t>: based on monitoring, Kubernetes can automatically scale Apps in reaction to load spikes.</a:t>
            </a:r>
            <a:endParaRPr sz="2400">
              <a:latin typeface="Arial"/>
              <a:ea typeface="Arial"/>
              <a:cs typeface="Arial"/>
              <a:sym typeface="Arial"/>
            </a:endParaRPr>
          </a:p>
        </p:txBody>
      </p:sp>
      <p:sp>
        <p:nvSpPr>
          <p:cNvPr id="430" name="Google Shape;430;p85"/>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Why Need Kubernetes?</a:t>
            </a:r>
            <a:endParaRPr b="1" i="0" sz="3200" u="none" cap="none" strike="noStrike">
              <a:solidFill>
                <a:srgbClr val="003C71"/>
              </a:solidFill>
              <a:latin typeface="Arial"/>
              <a:ea typeface="Arial"/>
              <a:cs typeface="Arial"/>
              <a:sym typeface="Arial"/>
            </a:endParaRPr>
          </a:p>
        </p:txBody>
      </p:sp>
      <p:pic>
        <p:nvPicPr>
          <p:cNvPr id="431" name="Google Shape;431;p85"/>
          <p:cNvPicPr preferRelativeResize="0"/>
          <p:nvPr/>
        </p:nvPicPr>
        <p:blipFill rotWithShape="1">
          <a:blip r:embed="rId3">
            <a:alphaModFix/>
          </a:blip>
          <a:srcRect b="0" l="0" r="0" t="0"/>
          <a:stretch/>
        </p:blipFill>
        <p:spPr>
          <a:xfrm>
            <a:off x="9980022" y="197265"/>
            <a:ext cx="1794340" cy="1739251"/>
          </a:xfrm>
          <a:prstGeom prst="rect">
            <a:avLst/>
          </a:prstGeom>
          <a:noFill/>
          <a:ln>
            <a:noFill/>
          </a:ln>
        </p:spPr>
      </p:pic>
      <p:sp>
        <p:nvSpPr>
          <p:cNvPr id="432" name="Google Shape;432;p85"/>
          <p:cNvSpPr/>
          <p:nvPr/>
        </p:nvSpPr>
        <p:spPr>
          <a:xfrm rot="-1023866">
            <a:off x="372229" y="1389176"/>
            <a:ext cx="2265816" cy="46166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5 Key Reasons</a:t>
            </a:r>
            <a:endParaRPr b="0" i="0" sz="2400" u="none" cap="none" strike="noStrike">
              <a:solidFill>
                <a:srgbClr val="FF0000"/>
              </a:solidFill>
              <a:latin typeface="Arial"/>
              <a:ea typeface="Arial"/>
              <a:cs typeface="Arial"/>
              <a:sym typeface="Arial"/>
            </a:endParaRPr>
          </a:p>
        </p:txBody>
      </p:sp>
      <p:pic>
        <p:nvPicPr>
          <p:cNvPr descr="A picture containing drawing&#10;&#10;Description automatically generated" id="433" name="Google Shape;433;p85"/>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 name="Shape 437"/>
        <p:cNvGrpSpPr/>
        <p:nvPr/>
      </p:nvGrpSpPr>
      <p:grpSpPr>
        <a:xfrm>
          <a:off x="0" y="0"/>
          <a:ext cx="0" cy="0"/>
          <a:chOff x="0" y="0"/>
          <a:chExt cx="0" cy="0"/>
        </a:xfrm>
      </p:grpSpPr>
      <p:sp>
        <p:nvSpPr>
          <p:cNvPr id="438" name="Google Shape;438;p86"/>
          <p:cNvSpPr/>
          <p:nvPr/>
        </p:nvSpPr>
        <p:spPr>
          <a:xfrm>
            <a:off x="752817" y="1228962"/>
            <a:ext cx="1075246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a:t>
            </a:r>
            <a:r>
              <a:rPr b="0" i="0" lang="en-US" sz="2400" u="none" cap="none" strike="noStrike">
                <a:solidFill>
                  <a:srgbClr val="FF0000"/>
                </a:solidFill>
                <a:latin typeface="Arial"/>
                <a:ea typeface="Arial"/>
                <a:cs typeface="Arial"/>
                <a:sym typeface="Arial"/>
              </a:rPr>
              <a:t>Containers</a:t>
            </a:r>
            <a:r>
              <a:rPr b="0" i="0" lang="en-US" sz="2400" u="none" cap="none" strike="noStrike">
                <a:solidFill>
                  <a:srgbClr val="000000"/>
                </a:solidFill>
                <a:latin typeface="Arial"/>
                <a:ea typeface="Arial"/>
                <a:cs typeface="Arial"/>
                <a:sym typeface="Arial"/>
              </a:rPr>
              <a:t> are encapsulated into a Kubernetes object known as </a:t>
            </a:r>
            <a:r>
              <a:rPr b="0" i="0" lang="en-US" sz="2400" u="none" cap="none" strike="noStrike">
                <a:solidFill>
                  <a:srgbClr val="FF0000"/>
                </a:solidFill>
                <a:latin typeface="Arial"/>
                <a:ea typeface="Arial"/>
                <a:cs typeface="Arial"/>
                <a:sym typeface="Arial"/>
              </a:rPr>
              <a:t>PODs</a:t>
            </a:r>
            <a:r>
              <a:rPr b="0" i="0" lang="en-US"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
        <p:nvSpPr>
          <p:cNvPr id="439" name="Google Shape;439;p86"/>
          <p:cNvSpPr/>
          <p:nvPr/>
        </p:nvSpPr>
        <p:spPr>
          <a:xfrm>
            <a:off x="354368" y="319787"/>
            <a:ext cx="981420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Containers and PODs (</a:t>
            </a:r>
            <a:r>
              <a:rPr b="1" i="0" lang="en-US" sz="2400" u="none" cap="none" strike="noStrike">
                <a:solidFill>
                  <a:srgbClr val="003C71"/>
                </a:solidFill>
                <a:latin typeface="Arial"/>
                <a:ea typeface="Arial"/>
                <a:cs typeface="Arial"/>
                <a:sym typeface="Arial"/>
              </a:rPr>
              <a:t>Kubernetes Architecture)</a:t>
            </a:r>
            <a:endParaRPr b="1" i="0" sz="2400" u="none" cap="none" strike="noStrike">
              <a:solidFill>
                <a:srgbClr val="003C71"/>
              </a:solidFill>
              <a:latin typeface="Arial"/>
              <a:ea typeface="Arial"/>
              <a:cs typeface="Arial"/>
              <a:sym typeface="Arial"/>
            </a:endParaRPr>
          </a:p>
        </p:txBody>
      </p:sp>
      <p:pic>
        <p:nvPicPr>
          <p:cNvPr id="440" name="Google Shape;440;p86"/>
          <p:cNvPicPr preferRelativeResize="0"/>
          <p:nvPr/>
        </p:nvPicPr>
        <p:blipFill rotWithShape="1">
          <a:blip r:embed="rId3">
            <a:alphaModFix/>
          </a:blip>
          <a:srcRect b="10437" l="7779" r="5769" t="5852"/>
          <a:stretch/>
        </p:blipFill>
        <p:spPr>
          <a:xfrm>
            <a:off x="2336956" y="2894778"/>
            <a:ext cx="6791643" cy="3666796"/>
          </a:xfrm>
          <a:prstGeom prst="rect">
            <a:avLst/>
          </a:prstGeom>
          <a:noFill/>
          <a:ln>
            <a:noFill/>
          </a:ln>
        </p:spPr>
      </p:pic>
      <p:pic>
        <p:nvPicPr>
          <p:cNvPr descr="A picture containing drawing&#10;&#10;Description automatically generated" id="441" name="Google Shape;441;p86"/>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
        <p:nvSpPr>
          <p:cNvPr id="442" name="Google Shape;442;p86"/>
          <p:cNvSpPr/>
          <p:nvPr/>
        </p:nvSpPr>
        <p:spPr>
          <a:xfrm>
            <a:off x="1537714" y="1784234"/>
            <a:ext cx="93073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 </a:t>
            </a:r>
            <a:r>
              <a:rPr b="0" i="0" lang="en-US" sz="2400" u="none" cap="none" strike="noStrike">
                <a:solidFill>
                  <a:srgbClr val="FF0000"/>
                </a:solidFill>
                <a:latin typeface="Arial"/>
                <a:ea typeface="Arial"/>
                <a:cs typeface="Arial"/>
                <a:sym typeface="Arial"/>
              </a:rPr>
              <a:t>POD</a:t>
            </a:r>
            <a:r>
              <a:rPr b="0" i="0" lang="en-US" sz="2400" u="none" cap="none" strike="noStrike">
                <a:solidFill>
                  <a:srgbClr val="000000"/>
                </a:solidFill>
                <a:latin typeface="Arial"/>
                <a:ea typeface="Arial"/>
                <a:cs typeface="Arial"/>
                <a:sym typeface="Arial"/>
              </a:rPr>
              <a:t> is the smallest and simplest deployable unit in Kubernetes. </a:t>
            </a:r>
            <a:endParaRPr b="0" i="0" sz="1400" u="none" cap="none" strike="noStrike">
              <a:solidFill>
                <a:srgbClr val="000000"/>
              </a:solidFill>
              <a:latin typeface="Arial"/>
              <a:ea typeface="Arial"/>
              <a:cs typeface="Arial"/>
              <a:sym typeface="Arial"/>
            </a:endParaRPr>
          </a:p>
        </p:txBody>
      </p:sp>
      <p:sp>
        <p:nvSpPr>
          <p:cNvPr id="443" name="Google Shape;443;p86"/>
          <p:cNvSpPr/>
          <p:nvPr/>
        </p:nvSpPr>
        <p:spPr>
          <a:xfrm>
            <a:off x="1956899" y="2384087"/>
            <a:ext cx="84689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 </a:t>
            </a:r>
            <a:r>
              <a:rPr b="0" i="0" lang="en-US" sz="2400" u="none" cap="none" strike="noStrike">
                <a:solidFill>
                  <a:srgbClr val="FF0000"/>
                </a:solidFill>
                <a:latin typeface="Arial"/>
                <a:ea typeface="Arial"/>
                <a:cs typeface="Arial"/>
                <a:sym typeface="Arial"/>
              </a:rPr>
              <a:t>POD</a:t>
            </a:r>
            <a:r>
              <a:rPr b="0" i="0" lang="en-US" sz="2400" u="none" cap="none" strike="noStrike">
                <a:solidFill>
                  <a:srgbClr val="000000"/>
                </a:solidFill>
                <a:latin typeface="Arial"/>
                <a:ea typeface="Arial"/>
                <a:cs typeface="Arial"/>
                <a:sym typeface="Arial"/>
              </a:rPr>
              <a:t> is supposed to be a single instance of an Application.</a:t>
            </a:r>
            <a:endParaRPr b="0" i="0" sz="2400" u="none" cap="none" strike="noStrike">
              <a:solidFill>
                <a:srgbClr val="000000"/>
              </a:solidFill>
              <a:latin typeface="Arial"/>
              <a:ea typeface="Arial"/>
              <a:cs typeface="Arial"/>
              <a:sym typeface="Arial"/>
            </a:endParaRPr>
          </a:p>
        </p:txBody>
      </p:sp>
      <p:sp>
        <p:nvSpPr>
          <p:cNvPr id="444" name="Google Shape;444;p86"/>
          <p:cNvSpPr txBox="1"/>
          <p:nvPr/>
        </p:nvSpPr>
        <p:spPr>
          <a:xfrm>
            <a:off x="9180465" y="4128922"/>
            <a:ext cx="2771365"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Pods</a:t>
            </a:r>
            <a:r>
              <a:rPr b="0" i="0" lang="en-US" sz="2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have 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One-to-One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relationship with </a:t>
            </a:r>
            <a:r>
              <a:rPr b="1" i="0" lang="en-US" sz="2400" u="none" cap="none" strike="noStrike">
                <a:solidFill>
                  <a:srgbClr val="000000"/>
                </a:solidFill>
                <a:latin typeface="Arial"/>
                <a:ea typeface="Arial"/>
                <a:cs typeface="Arial"/>
                <a:sym typeface="Arial"/>
              </a:rPr>
              <a:t>Containers</a:t>
            </a:r>
            <a:r>
              <a:rPr b="0" i="0" lang="en-US" sz="2400" u="none" cap="none" strike="noStrike">
                <a:solidFill>
                  <a:srgbClr val="000000"/>
                </a:solidFill>
                <a:latin typeface="Arial"/>
                <a:ea typeface="Arial"/>
                <a:cs typeface="Arial"/>
                <a:sym typeface="Arial"/>
              </a:rPr>
              <a:t> running your Apps.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8" name="Shape 448"/>
        <p:cNvGrpSpPr/>
        <p:nvPr/>
      </p:nvGrpSpPr>
      <p:grpSpPr>
        <a:xfrm>
          <a:off x="0" y="0"/>
          <a:ext cx="0" cy="0"/>
          <a:chOff x="0" y="0"/>
          <a:chExt cx="0" cy="0"/>
        </a:xfrm>
      </p:grpSpPr>
      <p:pic>
        <p:nvPicPr>
          <p:cNvPr id="449" name="Google Shape;449;p87"/>
          <p:cNvPicPr preferRelativeResize="0"/>
          <p:nvPr/>
        </p:nvPicPr>
        <p:blipFill rotWithShape="1">
          <a:blip r:embed="rId3">
            <a:alphaModFix/>
          </a:blip>
          <a:srcRect b="0" l="0" r="0" t="13399"/>
          <a:stretch/>
        </p:blipFill>
        <p:spPr>
          <a:xfrm>
            <a:off x="0" y="999980"/>
            <a:ext cx="5819497" cy="2539893"/>
          </a:xfrm>
          <a:prstGeom prst="rect">
            <a:avLst/>
          </a:prstGeom>
          <a:noFill/>
          <a:ln>
            <a:noFill/>
          </a:ln>
        </p:spPr>
      </p:pic>
      <p:pic>
        <p:nvPicPr>
          <p:cNvPr id="450" name="Google Shape;450;p87"/>
          <p:cNvPicPr preferRelativeResize="0"/>
          <p:nvPr/>
        </p:nvPicPr>
        <p:blipFill rotWithShape="1">
          <a:blip r:embed="rId4">
            <a:alphaModFix/>
          </a:blip>
          <a:srcRect b="0" l="7398" r="0" t="30934"/>
          <a:stretch/>
        </p:blipFill>
        <p:spPr>
          <a:xfrm>
            <a:off x="110169" y="3611410"/>
            <a:ext cx="5686830" cy="2003414"/>
          </a:xfrm>
          <a:prstGeom prst="rect">
            <a:avLst/>
          </a:prstGeom>
          <a:noFill/>
          <a:ln>
            <a:noFill/>
          </a:ln>
        </p:spPr>
      </p:pic>
      <p:sp>
        <p:nvSpPr>
          <p:cNvPr id="451" name="Google Shape;451;p87"/>
          <p:cNvSpPr/>
          <p:nvPr/>
        </p:nvSpPr>
        <p:spPr>
          <a:xfrm>
            <a:off x="1294808" y="6512124"/>
            <a:ext cx="850392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rgbClr val="000000"/>
                </a:solidFill>
                <a:latin typeface="Arial"/>
                <a:ea typeface="Arial"/>
                <a:cs typeface="Arial"/>
                <a:sym typeface="Arial"/>
                <a:hlinkClick r:id="rId5">
                  <a:extLst>
                    <a:ext uri="{A12FA001-AC4F-418D-AE19-62706E023703}">
                      <ahyp:hlinkClr val="tx"/>
                    </a:ext>
                  </a:extLst>
                </a:hlinkClick>
              </a:rPr>
              <a:t>https://kodekloud.com/wp-content/uploads/2020/11/Kubernetes-for-Beginners.pdf</a:t>
            </a:r>
            <a:r>
              <a:rPr b="0" i="0" lang="en-US"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452" name="Google Shape;452;p87"/>
          <p:cNvSpPr/>
          <p:nvPr/>
        </p:nvSpPr>
        <p:spPr>
          <a:xfrm>
            <a:off x="6025806" y="1124713"/>
            <a:ext cx="5571685"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Arial"/>
                <a:ea typeface="Arial"/>
                <a:cs typeface="Arial"/>
                <a:sym typeface="Arial"/>
              </a:rPr>
              <a:t>Pod</a:t>
            </a:r>
            <a:r>
              <a:rPr b="0" i="0" lang="en-US" sz="2000" u="none" cap="none" strike="noStrike">
                <a:solidFill>
                  <a:srgbClr val="000000"/>
                </a:solidFill>
                <a:latin typeface="Arial"/>
                <a:ea typeface="Arial"/>
                <a:cs typeface="Arial"/>
                <a:sym typeface="Arial"/>
              </a:rPr>
              <a:t>  is the smallest unit of </a:t>
            </a:r>
            <a:r>
              <a:rPr b="1" i="0" lang="en-US" sz="2000" u="none" cap="none" strike="noStrike">
                <a:solidFill>
                  <a:srgbClr val="7030A0"/>
                </a:solidFill>
                <a:latin typeface="Arial"/>
                <a:ea typeface="Arial"/>
                <a:cs typeface="Arial"/>
                <a:sym typeface="Arial"/>
              </a:rPr>
              <a:t>computation</a:t>
            </a:r>
            <a:r>
              <a:rPr b="0" i="0" lang="en-US" sz="2000" u="none" cap="none" strike="noStrike">
                <a:solidFill>
                  <a:srgbClr val="000000"/>
                </a:solidFill>
                <a:latin typeface="Arial"/>
                <a:ea typeface="Arial"/>
                <a:cs typeface="Arial"/>
                <a:sym typeface="Arial"/>
              </a:rPr>
              <a:t> &amp; </a:t>
            </a:r>
            <a:r>
              <a:rPr b="1" i="0" lang="en-US" sz="2000" u="none" cap="none" strike="noStrike">
                <a:solidFill>
                  <a:srgbClr val="7030A0"/>
                </a:solidFill>
                <a:latin typeface="Arial"/>
                <a:ea typeface="Arial"/>
                <a:cs typeface="Arial"/>
                <a:sym typeface="Arial"/>
              </a:rPr>
              <a:t>replication</a:t>
            </a:r>
            <a:r>
              <a:rPr b="0" i="0" lang="en-US" sz="2000" u="none" cap="none" strike="noStrike">
                <a:solidFill>
                  <a:srgbClr val="000000"/>
                </a:solidFill>
                <a:latin typeface="Arial"/>
                <a:ea typeface="Arial"/>
                <a:cs typeface="Arial"/>
                <a:sym typeface="Arial"/>
              </a:rPr>
              <a:t> in K8s. If your application needs to scale up, you simply increase number of pods. </a:t>
            </a:r>
            <a:endParaRPr b="0" i="0" sz="1400" u="none" cap="none" strike="noStrike">
              <a:solidFill>
                <a:srgbClr val="000000"/>
              </a:solidFill>
              <a:latin typeface="Arial"/>
              <a:ea typeface="Arial"/>
              <a:cs typeface="Arial"/>
              <a:sym typeface="Arial"/>
            </a:endParaRPr>
          </a:p>
        </p:txBody>
      </p:sp>
      <p:sp>
        <p:nvSpPr>
          <p:cNvPr id="453" name="Google Shape;453;p87"/>
          <p:cNvSpPr txBox="1"/>
          <p:nvPr/>
        </p:nvSpPr>
        <p:spPr>
          <a:xfrm>
            <a:off x="6106190" y="4460662"/>
            <a:ext cx="5703889" cy="1323439"/>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Pods are </a:t>
            </a:r>
            <a:r>
              <a:rPr b="1" i="0" lang="en-US" sz="2000" u="none" cap="none" strike="noStrike">
                <a:solidFill>
                  <a:srgbClr val="FF0000"/>
                </a:solidFill>
                <a:latin typeface="Arial"/>
                <a:ea typeface="Arial"/>
                <a:cs typeface="Arial"/>
                <a:sym typeface="Arial"/>
              </a:rPr>
              <a:t>ephemeral</a:t>
            </a:r>
            <a:r>
              <a:rPr b="0" i="0" lang="en-US" sz="2000" u="none" cap="none" strike="noStrike">
                <a:solidFill>
                  <a:srgbClr val="000000"/>
                </a:solidFill>
                <a:latin typeface="Arial"/>
                <a:ea typeface="Arial"/>
                <a:cs typeface="Arial"/>
                <a:sym typeface="Arial"/>
              </a:rPr>
              <a:t> in nature, when it is deleted it will lose all the state and associated data if it is stored locally. To keep the data, we need to create </a:t>
            </a:r>
            <a:r>
              <a:rPr b="0" i="0" lang="en-US" sz="2000" u="none" cap="none" strike="noStrike">
                <a:solidFill>
                  <a:srgbClr val="FF0000"/>
                </a:solidFill>
                <a:latin typeface="Arial"/>
                <a:ea typeface="Arial"/>
                <a:cs typeface="Arial"/>
                <a:sym typeface="Arial"/>
              </a:rPr>
              <a:t>Persistent Volume Claim</a:t>
            </a:r>
            <a:r>
              <a:rPr b="0"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454" name="Google Shape;454;p87"/>
          <p:cNvSpPr/>
          <p:nvPr/>
        </p:nvSpPr>
        <p:spPr>
          <a:xfrm>
            <a:off x="354368" y="319787"/>
            <a:ext cx="981420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Containers and PODs (</a:t>
            </a:r>
            <a:r>
              <a:rPr b="1" i="0" lang="en-US" sz="2400" u="none" cap="none" strike="noStrike">
                <a:solidFill>
                  <a:srgbClr val="003C71"/>
                </a:solidFill>
                <a:latin typeface="Arial"/>
                <a:ea typeface="Arial"/>
                <a:cs typeface="Arial"/>
                <a:sym typeface="Arial"/>
              </a:rPr>
              <a:t>Kubernetes Architecture)</a:t>
            </a:r>
            <a:endParaRPr b="1" i="0" sz="2400" u="none" cap="none" strike="noStrike">
              <a:solidFill>
                <a:srgbClr val="003C71"/>
              </a:solidFill>
              <a:latin typeface="Arial"/>
              <a:ea typeface="Arial"/>
              <a:cs typeface="Arial"/>
              <a:sym typeface="Arial"/>
            </a:endParaRPr>
          </a:p>
        </p:txBody>
      </p:sp>
      <p:pic>
        <p:nvPicPr>
          <p:cNvPr descr="A picture containing drawing&#10;&#10;Description automatically generated" id="455" name="Google Shape;455;p87"/>
          <p:cNvPicPr preferRelativeResize="0"/>
          <p:nvPr/>
        </p:nvPicPr>
        <p:blipFill rotWithShape="1">
          <a:blip r:embed="rId6">
            <a:alphaModFix/>
          </a:blip>
          <a:srcRect b="0" l="0" r="0" t="0"/>
          <a:stretch/>
        </p:blipFill>
        <p:spPr>
          <a:xfrm>
            <a:off x="0" y="5573088"/>
            <a:ext cx="1417834" cy="1284912"/>
          </a:xfrm>
          <a:prstGeom prst="rect">
            <a:avLst/>
          </a:prstGeom>
          <a:noFill/>
          <a:ln>
            <a:noFill/>
          </a:ln>
        </p:spPr>
      </p:pic>
      <p:sp>
        <p:nvSpPr>
          <p:cNvPr id="456" name="Google Shape;456;p87"/>
          <p:cNvSpPr/>
          <p:nvPr/>
        </p:nvSpPr>
        <p:spPr>
          <a:xfrm>
            <a:off x="1975130" y="5445547"/>
            <a:ext cx="217880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Multi-Container PODs</a:t>
            </a:r>
            <a:endParaRPr b="0" i="0" sz="1600" u="none" cap="none" strike="noStrike">
              <a:solidFill>
                <a:schemeClr val="dk1"/>
              </a:solidFill>
              <a:latin typeface="Arial"/>
              <a:ea typeface="Arial"/>
              <a:cs typeface="Arial"/>
              <a:sym typeface="Arial"/>
            </a:endParaRPr>
          </a:p>
        </p:txBody>
      </p:sp>
      <p:sp>
        <p:nvSpPr>
          <p:cNvPr id="457" name="Google Shape;457;p87"/>
          <p:cNvSpPr/>
          <p:nvPr/>
        </p:nvSpPr>
        <p:spPr>
          <a:xfrm>
            <a:off x="6106191" y="2326049"/>
            <a:ext cx="5703889"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Therefore, if you have multiple container running in the same pod and you want just to scale one of them, the other containers will be scaled too which will lead to waste of resources, so have to </a:t>
            </a:r>
            <a:r>
              <a:rPr b="0" i="0" lang="en-US" sz="2000" u="none" cap="none" strike="noStrike">
                <a:solidFill>
                  <a:srgbClr val="FF0000"/>
                </a:solidFill>
                <a:latin typeface="Arial"/>
                <a:ea typeface="Arial"/>
                <a:cs typeface="Arial"/>
                <a:sym typeface="Arial"/>
              </a:rPr>
              <a:t>keep the POD as small as possible </a:t>
            </a:r>
            <a:r>
              <a:rPr b="0" i="0" lang="en-US" sz="2000" u="none" cap="none" strike="noStrike">
                <a:solidFill>
                  <a:srgbClr val="000000"/>
                </a:solidFill>
                <a:latin typeface="Arial"/>
                <a:ea typeface="Arial"/>
                <a:cs typeface="Arial"/>
                <a:sym typeface="Arial"/>
              </a:rPr>
              <a:t>(only one process and its </a:t>
            </a:r>
            <a:r>
              <a:rPr b="1" i="0" lang="en-US" sz="2000" u="none" cap="none" strike="noStrike">
                <a:solidFill>
                  <a:srgbClr val="000000"/>
                </a:solidFill>
                <a:latin typeface="Arial"/>
                <a:ea typeface="Arial"/>
                <a:cs typeface="Arial"/>
                <a:sym typeface="Arial"/>
              </a:rPr>
              <a:t>helpers</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58" name="Google Shape;458;p87"/>
          <p:cNvSpPr txBox="1"/>
          <p:nvPr/>
        </p:nvSpPr>
        <p:spPr>
          <a:xfrm>
            <a:off x="5144758" y="5906205"/>
            <a:ext cx="690321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NEVER</a:t>
            </a:r>
            <a:r>
              <a:rPr b="0" i="0" lang="en-US" sz="2000" u="none" cap="none" strike="noStrike">
                <a:solidFill>
                  <a:srgbClr val="7030A0"/>
                </a:solidFill>
                <a:latin typeface="Arial"/>
                <a:ea typeface="Arial"/>
                <a:cs typeface="Arial"/>
                <a:sym typeface="Arial"/>
              </a:rPr>
              <a:t> TRY TO SCALE YOUR APP BY ADDING MORE CONTAINERS INTO AN EXISTING POD.</a:t>
            </a:r>
            <a:endParaRPr b="0" i="0" sz="2000" u="none" cap="none" strike="noStrike">
              <a:solidFill>
                <a:srgbClr val="7030A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2" name="Shape 462"/>
        <p:cNvGrpSpPr/>
        <p:nvPr/>
      </p:nvGrpSpPr>
      <p:grpSpPr>
        <a:xfrm>
          <a:off x="0" y="0"/>
          <a:ext cx="0" cy="0"/>
          <a:chOff x="0" y="0"/>
          <a:chExt cx="0" cy="0"/>
        </a:xfrm>
      </p:grpSpPr>
      <p:pic>
        <p:nvPicPr>
          <p:cNvPr descr="k8s_architecture.png" id="463" name="Google Shape;463;p88"/>
          <p:cNvPicPr preferRelativeResize="0"/>
          <p:nvPr/>
        </p:nvPicPr>
        <p:blipFill rotWithShape="1">
          <a:blip r:embed="rId3">
            <a:alphaModFix/>
          </a:blip>
          <a:srcRect b="0" l="0" r="0" t="0"/>
          <a:stretch/>
        </p:blipFill>
        <p:spPr>
          <a:xfrm>
            <a:off x="1642787" y="2132424"/>
            <a:ext cx="10305848" cy="4464581"/>
          </a:xfrm>
          <a:prstGeom prst="rect">
            <a:avLst/>
          </a:prstGeom>
          <a:noFill/>
          <a:ln>
            <a:noFill/>
          </a:ln>
        </p:spPr>
      </p:pic>
      <p:sp>
        <p:nvSpPr>
          <p:cNvPr id="464" name="Google Shape;464;p88"/>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465" name="Google Shape;465;p88"/>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
        <p:nvSpPr>
          <p:cNvPr id="466" name="Google Shape;466;p88"/>
          <p:cNvSpPr/>
          <p:nvPr/>
        </p:nvSpPr>
        <p:spPr>
          <a:xfrm>
            <a:off x="1697872" y="2280491"/>
            <a:ext cx="484742" cy="407624"/>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67" name="Google Shape;467;p88"/>
          <p:cNvPicPr preferRelativeResize="0"/>
          <p:nvPr/>
        </p:nvPicPr>
        <p:blipFill rotWithShape="1">
          <a:blip r:embed="rId5">
            <a:alphaModFix/>
          </a:blip>
          <a:srcRect b="0" l="0" r="0" t="0"/>
          <a:stretch/>
        </p:blipFill>
        <p:spPr>
          <a:xfrm>
            <a:off x="8831614" y="2258457"/>
            <a:ext cx="499915" cy="445047"/>
          </a:xfrm>
          <a:prstGeom prst="rect">
            <a:avLst/>
          </a:prstGeom>
          <a:noFill/>
          <a:ln>
            <a:noFill/>
          </a:ln>
        </p:spPr>
      </p:pic>
      <p:pic>
        <p:nvPicPr>
          <p:cNvPr id="468" name="Google Shape;468;p88"/>
          <p:cNvPicPr preferRelativeResize="0"/>
          <p:nvPr/>
        </p:nvPicPr>
        <p:blipFill rotWithShape="1">
          <a:blip r:embed="rId6">
            <a:alphaModFix/>
          </a:blip>
          <a:srcRect b="0" l="0" r="0" t="0"/>
          <a:stretch/>
        </p:blipFill>
        <p:spPr>
          <a:xfrm>
            <a:off x="9980022" y="197265"/>
            <a:ext cx="1794340" cy="1739251"/>
          </a:xfrm>
          <a:prstGeom prst="rect">
            <a:avLst/>
          </a:prstGeom>
          <a:noFill/>
          <a:ln>
            <a:noFill/>
          </a:ln>
        </p:spPr>
      </p:pic>
      <p:pic>
        <p:nvPicPr>
          <p:cNvPr id="469" name="Google Shape;469;p88"/>
          <p:cNvPicPr preferRelativeResize="0"/>
          <p:nvPr/>
        </p:nvPicPr>
        <p:blipFill rotWithShape="1">
          <a:blip r:embed="rId7">
            <a:alphaModFix/>
          </a:blip>
          <a:srcRect b="19060" l="25791" r="23491" t="11236"/>
          <a:stretch/>
        </p:blipFill>
        <p:spPr>
          <a:xfrm>
            <a:off x="10877192" y="4138928"/>
            <a:ext cx="708557" cy="1048664"/>
          </a:xfrm>
          <a:prstGeom prst="rect">
            <a:avLst/>
          </a:prstGeom>
          <a:noFill/>
          <a:ln>
            <a:noFill/>
          </a:ln>
        </p:spPr>
      </p:pic>
      <p:pic>
        <p:nvPicPr>
          <p:cNvPr id="470" name="Google Shape;470;p88"/>
          <p:cNvPicPr preferRelativeResize="0"/>
          <p:nvPr/>
        </p:nvPicPr>
        <p:blipFill rotWithShape="1">
          <a:blip r:embed="rId8">
            <a:alphaModFix/>
          </a:blip>
          <a:srcRect b="0" l="0" r="0" t="0"/>
          <a:stretch/>
        </p:blipFill>
        <p:spPr>
          <a:xfrm>
            <a:off x="2451798" y="3778180"/>
            <a:ext cx="422031" cy="422031"/>
          </a:xfrm>
          <a:prstGeom prst="rect">
            <a:avLst/>
          </a:prstGeom>
          <a:noFill/>
          <a:ln>
            <a:noFill/>
          </a:ln>
        </p:spPr>
      </p:pic>
      <p:pic>
        <p:nvPicPr>
          <p:cNvPr id="471" name="Google Shape;471;p88"/>
          <p:cNvPicPr preferRelativeResize="0"/>
          <p:nvPr/>
        </p:nvPicPr>
        <p:blipFill rotWithShape="1">
          <a:blip r:embed="rId9">
            <a:alphaModFix/>
          </a:blip>
          <a:srcRect b="0" l="0" r="0" t="0"/>
          <a:stretch/>
        </p:blipFill>
        <p:spPr>
          <a:xfrm>
            <a:off x="5907068" y="2846522"/>
            <a:ext cx="1079284" cy="1079284"/>
          </a:xfrm>
          <a:prstGeom prst="rect">
            <a:avLst/>
          </a:prstGeom>
          <a:noFill/>
          <a:ln>
            <a:noFill/>
          </a:ln>
        </p:spPr>
      </p:pic>
      <p:pic>
        <p:nvPicPr>
          <p:cNvPr id="472" name="Google Shape;472;p88"/>
          <p:cNvPicPr preferRelativeResize="0"/>
          <p:nvPr/>
        </p:nvPicPr>
        <p:blipFill rotWithShape="1">
          <a:blip r:embed="rId10">
            <a:alphaModFix/>
          </a:blip>
          <a:srcRect b="0" l="0" r="0" t="0"/>
          <a:stretch/>
        </p:blipFill>
        <p:spPr>
          <a:xfrm>
            <a:off x="11114313" y="3256503"/>
            <a:ext cx="521677" cy="521677"/>
          </a:xfrm>
          <a:prstGeom prst="rect">
            <a:avLst/>
          </a:prstGeom>
          <a:noFill/>
          <a:ln>
            <a:noFill/>
          </a:ln>
        </p:spPr>
      </p:pic>
      <p:pic>
        <p:nvPicPr>
          <p:cNvPr id="473" name="Google Shape;473;p88"/>
          <p:cNvPicPr preferRelativeResize="0"/>
          <p:nvPr/>
        </p:nvPicPr>
        <p:blipFill rotWithShape="1">
          <a:blip r:embed="rId11">
            <a:alphaModFix/>
          </a:blip>
          <a:srcRect b="20160" l="12209" r="18679" t="18065"/>
          <a:stretch/>
        </p:blipFill>
        <p:spPr>
          <a:xfrm>
            <a:off x="3709148" y="5165323"/>
            <a:ext cx="542466" cy="447058"/>
          </a:xfrm>
          <a:prstGeom prst="rect">
            <a:avLst/>
          </a:prstGeom>
          <a:noFill/>
          <a:ln>
            <a:noFill/>
          </a:ln>
        </p:spPr>
      </p:pic>
      <p:pic>
        <p:nvPicPr>
          <p:cNvPr id="474" name="Google Shape;474;p88"/>
          <p:cNvPicPr preferRelativeResize="0"/>
          <p:nvPr/>
        </p:nvPicPr>
        <p:blipFill rotWithShape="1">
          <a:blip r:embed="rId12">
            <a:alphaModFix/>
          </a:blip>
          <a:srcRect b="0" l="0" r="0" t="0"/>
          <a:stretch/>
        </p:blipFill>
        <p:spPr>
          <a:xfrm>
            <a:off x="6523568" y="4953025"/>
            <a:ext cx="544286" cy="544286"/>
          </a:xfrm>
          <a:prstGeom prst="rect">
            <a:avLst/>
          </a:prstGeom>
          <a:noFill/>
          <a:ln>
            <a:noFill/>
          </a:ln>
        </p:spPr>
      </p:pic>
      <p:sp>
        <p:nvSpPr>
          <p:cNvPr id="475" name="Google Shape;475;p88"/>
          <p:cNvSpPr/>
          <p:nvPr/>
        </p:nvSpPr>
        <p:spPr>
          <a:xfrm>
            <a:off x="9350694" y="5363492"/>
            <a:ext cx="1948677" cy="612763"/>
          </a:xfrm>
          <a:prstGeom prst="rect">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6" name="Google Shape;476;p88"/>
          <p:cNvSpPr txBox="1"/>
          <p:nvPr/>
        </p:nvSpPr>
        <p:spPr>
          <a:xfrm>
            <a:off x="9389184" y="5504796"/>
            <a:ext cx="18934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Container Runtime</a:t>
            </a:r>
            <a:endParaRPr b="0" i="0" sz="16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0" name="Shape 480"/>
        <p:cNvGrpSpPr/>
        <p:nvPr/>
      </p:nvGrpSpPr>
      <p:grpSpPr>
        <a:xfrm>
          <a:off x="0" y="0"/>
          <a:ext cx="0" cy="0"/>
          <a:chOff x="0" y="0"/>
          <a:chExt cx="0" cy="0"/>
        </a:xfrm>
      </p:grpSpPr>
      <p:sp>
        <p:nvSpPr>
          <p:cNvPr id="481" name="Google Shape;481;p89"/>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482" name="Google Shape;482;p8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83" name="Google Shape;483;p89"/>
          <p:cNvPicPr preferRelativeResize="0"/>
          <p:nvPr/>
        </p:nvPicPr>
        <p:blipFill rotWithShape="1">
          <a:blip r:embed="rId4">
            <a:alphaModFix/>
          </a:blip>
          <a:srcRect b="0" l="0" r="0" t="0"/>
          <a:stretch/>
        </p:blipFill>
        <p:spPr>
          <a:xfrm>
            <a:off x="9980022" y="197265"/>
            <a:ext cx="1794340" cy="1739251"/>
          </a:xfrm>
          <a:prstGeom prst="rect">
            <a:avLst/>
          </a:prstGeom>
          <a:noFill/>
          <a:ln>
            <a:noFill/>
          </a:ln>
        </p:spPr>
      </p:pic>
      <p:pic>
        <p:nvPicPr>
          <p:cNvPr id="484" name="Google Shape;484;p89"/>
          <p:cNvPicPr preferRelativeResize="0"/>
          <p:nvPr/>
        </p:nvPicPr>
        <p:blipFill rotWithShape="1">
          <a:blip r:embed="rId5">
            <a:alphaModFix/>
          </a:blip>
          <a:srcRect b="0" l="18513" r="13122" t="42165"/>
          <a:stretch/>
        </p:blipFill>
        <p:spPr>
          <a:xfrm>
            <a:off x="3725470" y="4272865"/>
            <a:ext cx="4627084" cy="2600445"/>
          </a:xfrm>
          <a:prstGeom prst="rect">
            <a:avLst/>
          </a:prstGeom>
          <a:noFill/>
          <a:ln>
            <a:noFill/>
          </a:ln>
        </p:spPr>
      </p:pic>
      <p:pic>
        <p:nvPicPr>
          <p:cNvPr id="485" name="Google Shape;485;p89"/>
          <p:cNvPicPr preferRelativeResize="0"/>
          <p:nvPr/>
        </p:nvPicPr>
        <p:blipFill rotWithShape="1">
          <a:blip r:embed="rId6">
            <a:alphaModFix/>
          </a:blip>
          <a:srcRect b="12010" l="0" r="0" t="41959"/>
          <a:stretch/>
        </p:blipFill>
        <p:spPr>
          <a:xfrm>
            <a:off x="2287868" y="1611352"/>
            <a:ext cx="7097038" cy="2082188"/>
          </a:xfrm>
          <a:prstGeom prst="rect">
            <a:avLst/>
          </a:prstGeom>
          <a:noFill/>
          <a:ln>
            <a:noFill/>
          </a:ln>
        </p:spPr>
      </p:pic>
      <p:sp>
        <p:nvSpPr>
          <p:cNvPr id="486" name="Google Shape;486;p89"/>
          <p:cNvSpPr txBox="1"/>
          <p:nvPr/>
        </p:nvSpPr>
        <p:spPr>
          <a:xfrm>
            <a:off x="4297911" y="1242020"/>
            <a:ext cx="32752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Master Node Sub-processes</a:t>
            </a:r>
            <a:endParaRPr b="1" i="0" sz="1800" u="none" cap="none" strike="noStrike">
              <a:solidFill>
                <a:srgbClr val="000000"/>
              </a:solidFill>
              <a:latin typeface="Arial"/>
              <a:ea typeface="Arial"/>
              <a:cs typeface="Arial"/>
              <a:sym typeface="Arial"/>
            </a:endParaRPr>
          </a:p>
        </p:txBody>
      </p:sp>
      <p:sp>
        <p:nvSpPr>
          <p:cNvPr id="487" name="Google Shape;487;p89"/>
          <p:cNvSpPr txBox="1"/>
          <p:nvPr/>
        </p:nvSpPr>
        <p:spPr>
          <a:xfrm>
            <a:off x="4401384" y="3946658"/>
            <a:ext cx="34034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Worker Node Sub-processes</a:t>
            </a:r>
            <a:endParaRPr b="1" i="0" sz="1800" u="none" cap="none" strike="noStrike">
              <a:solidFill>
                <a:srgbClr val="000000"/>
              </a:solidFill>
              <a:latin typeface="Arial"/>
              <a:ea typeface="Arial"/>
              <a:cs typeface="Arial"/>
              <a:sym typeface="Arial"/>
            </a:endParaRPr>
          </a:p>
        </p:txBody>
      </p:sp>
      <p:sp>
        <p:nvSpPr>
          <p:cNvPr id="488" name="Google Shape;488;p89"/>
          <p:cNvSpPr/>
          <p:nvPr/>
        </p:nvSpPr>
        <p:spPr>
          <a:xfrm>
            <a:off x="3683906" y="5247409"/>
            <a:ext cx="4627084" cy="108065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9" name="Google Shape;489;p89"/>
          <p:cNvSpPr/>
          <p:nvPr/>
        </p:nvSpPr>
        <p:spPr>
          <a:xfrm>
            <a:off x="1984368" y="2458431"/>
            <a:ext cx="5943895" cy="108065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3" name="Shape 493"/>
        <p:cNvGrpSpPr/>
        <p:nvPr/>
      </p:nvGrpSpPr>
      <p:grpSpPr>
        <a:xfrm>
          <a:off x="0" y="0"/>
          <a:ext cx="0" cy="0"/>
          <a:chOff x="0" y="0"/>
          <a:chExt cx="0" cy="0"/>
        </a:xfrm>
      </p:grpSpPr>
      <p:pic>
        <p:nvPicPr>
          <p:cNvPr id="494" name="Google Shape;494;p90"/>
          <p:cNvPicPr preferRelativeResize="0"/>
          <p:nvPr/>
        </p:nvPicPr>
        <p:blipFill rotWithShape="1">
          <a:blip r:embed="rId3">
            <a:alphaModFix/>
          </a:blip>
          <a:srcRect b="0" l="0" r="0" t="0"/>
          <a:stretch/>
        </p:blipFill>
        <p:spPr>
          <a:xfrm>
            <a:off x="1305134" y="1541707"/>
            <a:ext cx="11030087" cy="5153835"/>
          </a:xfrm>
          <a:prstGeom prst="rect">
            <a:avLst/>
          </a:prstGeom>
          <a:noFill/>
          <a:ln>
            <a:noFill/>
          </a:ln>
        </p:spPr>
      </p:pic>
      <p:sp>
        <p:nvSpPr>
          <p:cNvPr id="495" name="Google Shape;495;p90"/>
          <p:cNvSpPr txBox="1"/>
          <p:nvPr/>
        </p:nvSpPr>
        <p:spPr>
          <a:xfrm>
            <a:off x="2587331" y="5981849"/>
            <a:ext cx="1258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7030A0"/>
                </a:solidFill>
                <a:latin typeface="Arial"/>
                <a:ea typeface="Arial"/>
                <a:cs typeface="Arial"/>
                <a:sym typeface="Arial"/>
              </a:rPr>
              <a:t>Master Node</a:t>
            </a:r>
            <a:endParaRPr b="1" i="0" sz="1400" u="none" cap="none" strike="noStrike">
              <a:solidFill>
                <a:srgbClr val="7030A0"/>
              </a:solidFill>
              <a:latin typeface="Arial"/>
              <a:ea typeface="Arial"/>
              <a:cs typeface="Arial"/>
              <a:sym typeface="Arial"/>
            </a:endParaRPr>
          </a:p>
        </p:txBody>
      </p:sp>
      <p:sp>
        <p:nvSpPr>
          <p:cNvPr id="496" name="Google Shape;496;p90"/>
          <p:cNvSpPr txBox="1"/>
          <p:nvPr/>
        </p:nvSpPr>
        <p:spPr>
          <a:xfrm>
            <a:off x="1641559" y="3054426"/>
            <a:ext cx="2097049" cy="93871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02060"/>
                </a:solidFill>
                <a:latin typeface="Arial"/>
                <a:ea typeface="Arial"/>
                <a:cs typeface="Arial"/>
                <a:sym typeface="Arial"/>
              </a:rPr>
              <a:t>etcd</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02060"/>
                </a:solidFill>
                <a:latin typeface="Arial"/>
                <a:ea typeface="Arial"/>
                <a:cs typeface="Arial"/>
                <a:sym typeface="Arial"/>
              </a:rPr>
              <a:t>Scheduler</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02060"/>
                </a:solidFill>
                <a:latin typeface="Arial"/>
                <a:ea typeface="Arial"/>
                <a:cs typeface="Arial"/>
                <a:sym typeface="Arial"/>
              </a:rPr>
              <a:t>K8s API Server</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02060"/>
                </a:solidFill>
                <a:latin typeface="Arial"/>
                <a:ea typeface="Arial"/>
                <a:cs typeface="Arial"/>
                <a:sym typeface="Arial"/>
              </a:rPr>
              <a:t>Kube-Controller Manager</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02060"/>
                </a:solidFill>
                <a:latin typeface="Arial"/>
                <a:ea typeface="Arial"/>
                <a:cs typeface="Arial"/>
                <a:sym typeface="Arial"/>
              </a:rPr>
              <a:t>Cloud-Controller Manager</a:t>
            </a:r>
            <a:endParaRPr b="1" i="0" sz="1100" u="none" cap="none" strike="noStrike">
              <a:solidFill>
                <a:srgbClr val="002060"/>
              </a:solidFill>
              <a:latin typeface="Arial"/>
              <a:ea typeface="Arial"/>
              <a:cs typeface="Arial"/>
              <a:sym typeface="Arial"/>
            </a:endParaRPr>
          </a:p>
        </p:txBody>
      </p:sp>
      <p:sp>
        <p:nvSpPr>
          <p:cNvPr id="497" name="Google Shape;497;p90"/>
          <p:cNvSpPr txBox="1"/>
          <p:nvPr/>
        </p:nvSpPr>
        <p:spPr>
          <a:xfrm>
            <a:off x="5616584" y="6113703"/>
            <a:ext cx="11416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4546A"/>
                </a:solidFill>
                <a:latin typeface="Arial"/>
                <a:ea typeface="Arial"/>
                <a:cs typeface="Arial"/>
                <a:sym typeface="Arial"/>
              </a:rPr>
              <a:t>Worker Node</a:t>
            </a:r>
            <a:endParaRPr b="1" i="0" sz="1200" u="none" cap="none" strike="noStrike">
              <a:solidFill>
                <a:srgbClr val="44546A"/>
              </a:solidFill>
              <a:latin typeface="Arial"/>
              <a:ea typeface="Arial"/>
              <a:cs typeface="Arial"/>
              <a:sym typeface="Arial"/>
            </a:endParaRPr>
          </a:p>
        </p:txBody>
      </p:sp>
      <p:sp>
        <p:nvSpPr>
          <p:cNvPr id="498" name="Google Shape;498;p90"/>
          <p:cNvSpPr txBox="1"/>
          <p:nvPr/>
        </p:nvSpPr>
        <p:spPr>
          <a:xfrm>
            <a:off x="7004783" y="6113702"/>
            <a:ext cx="11416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4546A"/>
                </a:solidFill>
                <a:latin typeface="Arial"/>
                <a:ea typeface="Arial"/>
                <a:cs typeface="Arial"/>
                <a:sym typeface="Arial"/>
              </a:rPr>
              <a:t>Worker Node</a:t>
            </a:r>
            <a:endParaRPr b="1" i="0" sz="1200" u="none" cap="none" strike="noStrike">
              <a:solidFill>
                <a:srgbClr val="44546A"/>
              </a:solidFill>
              <a:latin typeface="Arial"/>
              <a:ea typeface="Arial"/>
              <a:cs typeface="Arial"/>
              <a:sym typeface="Arial"/>
            </a:endParaRPr>
          </a:p>
        </p:txBody>
      </p:sp>
      <p:sp>
        <p:nvSpPr>
          <p:cNvPr id="499" name="Google Shape;499;p90"/>
          <p:cNvSpPr txBox="1"/>
          <p:nvPr/>
        </p:nvSpPr>
        <p:spPr>
          <a:xfrm>
            <a:off x="8418648" y="6124718"/>
            <a:ext cx="11416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4546A"/>
                </a:solidFill>
                <a:latin typeface="Arial"/>
                <a:ea typeface="Arial"/>
                <a:cs typeface="Arial"/>
                <a:sym typeface="Arial"/>
              </a:rPr>
              <a:t>Worker Node</a:t>
            </a:r>
            <a:endParaRPr b="1" i="0" sz="1200" u="none" cap="none" strike="noStrike">
              <a:solidFill>
                <a:srgbClr val="44546A"/>
              </a:solidFill>
              <a:latin typeface="Arial"/>
              <a:ea typeface="Arial"/>
              <a:cs typeface="Arial"/>
              <a:sym typeface="Arial"/>
            </a:endParaRPr>
          </a:p>
        </p:txBody>
      </p:sp>
      <p:sp>
        <p:nvSpPr>
          <p:cNvPr id="500" name="Google Shape;500;p90"/>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01" name="Google Shape;501;p90"/>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pic>
        <p:nvPicPr>
          <p:cNvPr id="502" name="Google Shape;502;p90"/>
          <p:cNvPicPr preferRelativeResize="0"/>
          <p:nvPr/>
        </p:nvPicPr>
        <p:blipFill rotWithShape="1">
          <a:blip r:embed="rId5">
            <a:alphaModFix/>
          </a:blip>
          <a:srcRect b="0" l="0" r="0" t="0"/>
          <a:stretch/>
        </p:blipFill>
        <p:spPr>
          <a:xfrm>
            <a:off x="9980022" y="197265"/>
            <a:ext cx="1794340" cy="1739251"/>
          </a:xfrm>
          <a:prstGeom prst="rect">
            <a:avLst/>
          </a:prstGeom>
          <a:noFill/>
          <a:ln>
            <a:noFill/>
          </a:ln>
        </p:spPr>
      </p:pic>
      <p:sp>
        <p:nvSpPr>
          <p:cNvPr id="503" name="Google Shape;503;p90"/>
          <p:cNvSpPr/>
          <p:nvPr/>
        </p:nvSpPr>
        <p:spPr>
          <a:xfrm>
            <a:off x="5605567" y="4059247"/>
            <a:ext cx="103926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2060"/>
                </a:solidFill>
                <a:latin typeface="Arial"/>
                <a:ea typeface="Arial"/>
                <a:cs typeface="Arial"/>
                <a:sym typeface="Arial"/>
              </a:rPr>
              <a:t>Container Runtime</a:t>
            </a:r>
            <a:endParaRPr b="0" i="0" sz="1050" u="none" cap="none" strike="noStrike">
              <a:solidFill>
                <a:srgbClr val="000000"/>
              </a:solidFill>
              <a:latin typeface="Arial"/>
              <a:ea typeface="Arial"/>
              <a:cs typeface="Arial"/>
              <a:sym typeface="Arial"/>
            </a:endParaRPr>
          </a:p>
        </p:txBody>
      </p:sp>
      <p:sp>
        <p:nvSpPr>
          <p:cNvPr id="504" name="Google Shape;504;p90"/>
          <p:cNvSpPr/>
          <p:nvPr/>
        </p:nvSpPr>
        <p:spPr>
          <a:xfrm>
            <a:off x="7055980" y="4059247"/>
            <a:ext cx="103926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2060"/>
                </a:solidFill>
                <a:latin typeface="Arial"/>
                <a:ea typeface="Arial"/>
                <a:cs typeface="Arial"/>
                <a:sym typeface="Arial"/>
              </a:rPr>
              <a:t>Container Runtime</a:t>
            </a:r>
            <a:endParaRPr b="0" i="0" sz="1050" u="none" cap="none" strike="noStrike">
              <a:solidFill>
                <a:srgbClr val="000000"/>
              </a:solidFill>
              <a:latin typeface="Arial"/>
              <a:ea typeface="Arial"/>
              <a:cs typeface="Arial"/>
              <a:sym typeface="Arial"/>
            </a:endParaRPr>
          </a:p>
        </p:txBody>
      </p:sp>
      <p:sp>
        <p:nvSpPr>
          <p:cNvPr id="505" name="Google Shape;505;p90"/>
          <p:cNvSpPr/>
          <p:nvPr/>
        </p:nvSpPr>
        <p:spPr>
          <a:xfrm>
            <a:off x="8447811" y="4070263"/>
            <a:ext cx="103926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2060"/>
                </a:solidFill>
                <a:latin typeface="Arial"/>
                <a:ea typeface="Arial"/>
                <a:cs typeface="Arial"/>
                <a:sym typeface="Arial"/>
              </a:rPr>
              <a:t>Container Runtime</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9" name="Shape 509"/>
        <p:cNvGrpSpPr/>
        <p:nvPr/>
      </p:nvGrpSpPr>
      <p:grpSpPr>
        <a:xfrm>
          <a:off x="0" y="0"/>
          <a:ext cx="0" cy="0"/>
          <a:chOff x="0" y="0"/>
          <a:chExt cx="0" cy="0"/>
        </a:xfrm>
      </p:grpSpPr>
      <p:sp>
        <p:nvSpPr>
          <p:cNvPr id="510" name="Google Shape;510;p91"/>
          <p:cNvSpPr txBox="1"/>
          <p:nvPr>
            <p:ph idx="4294967295" type="body"/>
          </p:nvPr>
        </p:nvSpPr>
        <p:spPr>
          <a:xfrm>
            <a:off x="84049" y="1961621"/>
            <a:ext cx="8123231" cy="3916985"/>
          </a:xfrm>
          <a:prstGeom prst="rect">
            <a:avLst/>
          </a:prstGeom>
          <a:noFill/>
          <a:ln>
            <a:noFill/>
          </a:ln>
        </p:spPr>
        <p:txBody>
          <a:bodyPr anchorCtr="0" anchor="t" bIns="121850" lIns="121850" spcFirstLastPara="1" rIns="121850" wrap="square" tIns="121850">
            <a:normAutofit fontScale="92500" lnSpcReduction="10000"/>
          </a:bodyPr>
          <a:lstStyle/>
          <a:p>
            <a:pPr indent="-457188" lvl="0" marL="609585" rtl="0" algn="l">
              <a:lnSpc>
                <a:spcPct val="115000"/>
              </a:lnSpc>
              <a:spcBef>
                <a:spcPts val="0"/>
              </a:spcBef>
              <a:spcAft>
                <a:spcPts val="0"/>
              </a:spcAft>
              <a:buClr>
                <a:srgbClr val="333333"/>
              </a:buClr>
              <a:buSzPct val="72072"/>
              <a:buFont typeface="Helvetica Neue"/>
              <a:buChar char="●"/>
            </a:pPr>
            <a:r>
              <a:rPr lang="en-US" sz="2400">
                <a:solidFill>
                  <a:srgbClr val="333333"/>
                </a:solidFill>
                <a:latin typeface="Arial"/>
                <a:ea typeface="Arial"/>
                <a:cs typeface="Arial"/>
                <a:sym typeface="Arial"/>
              </a:rPr>
              <a:t>Distributed key-value store</a:t>
            </a:r>
            <a:endParaRPr sz="2400">
              <a:latin typeface="Arial"/>
              <a:ea typeface="Arial"/>
              <a:cs typeface="Arial"/>
              <a:sym typeface="Arial"/>
            </a:endParaRPr>
          </a:p>
          <a:p>
            <a:pPr indent="-457188" lvl="0" marL="609585" rtl="0" algn="l">
              <a:lnSpc>
                <a:spcPct val="115000"/>
              </a:lnSpc>
              <a:spcBef>
                <a:spcPts val="800"/>
              </a:spcBef>
              <a:spcAft>
                <a:spcPts val="0"/>
              </a:spcAft>
              <a:buClr>
                <a:srgbClr val="333333"/>
              </a:buClr>
              <a:buSzPct val="72072"/>
              <a:buFont typeface="Helvetica Neue"/>
              <a:buChar char="●"/>
            </a:pPr>
            <a:r>
              <a:rPr lang="en-US" sz="2400">
                <a:solidFill>
                  <a:srgbClr val="333333"/>
                </a:solidFill>
                <a:latin typeface="Arial"/>
                <a:ea typeface="Arial"/>
                <a:cs typeface="Arial"/>
                <a:sym typeface="Arial"/>
              </a:rPr>
              <a:t>Cluster configuration and state is stored in etcd</a:t>
            </a:r>
            <a:endParaRPr sz="2400">
              <a:latin typeface="Arial"/>
              <a:ea typeface="Arial"/>
              <a:cs typeface="Arial"/>
              <a:sym typeface="Arial"/>
            </a:endParaRPr>
          </a:p>
          <a:p>
            <a:pPr indent="-457188" lvl="0" marL="609585" rtl="0" algn="l">
              <a:lnSpc>
                <a:spcPct val="115000"/>
              </a:lnSpc>
              <a:spcBef>
                <a:spcPts val="800"/>
              </a:spcBef>
              <a:spcAft>
                <a:spcPts val="0"/>
              </a:spcAft>
              <a:buClr>
                <a:srgbClr val="333333"/>
              </a:buClr>
              <a:buSzPct val="72072"/>
              <a:buFont typeface="Helvetica Neue"/>
              <a:buChar char="●"/>
            </a:pPr>
            <a:r>
              <a:rPr lang="en-US" sz="2400">
                <a:solidFill>
                  <a:srgbClr val="333333"/>
                </a:solidFill>
                <a:latin typeface="Arial"/>
                <a:ea typeface="Arial"/>
                <a:cs typeface="Arial"/>
                <a:sym typeface="Arial"/>
              </a:rPr>
              <a:t>Because it’s distributed, more than one etcd can run</a:t>
            </a:r>
            <a:endParaRPr sz="2400">
              <a:latin typeface="Arial"/>
              <a:ea typeface="Arial"/>
              <a:cs typeface="Arial"/>
              <a:sym typeface="Arial"/>
            </a:endParaRPr>
          </a:p>
          <a:p>
            <a:pPr indent="-457188" lvl="0" marL="609585" rtl="0" algn="l">
              <a:lnSpc>
                <a:spcPct val="115000"/>
              </a:lnSpc>
              <a:spcBef>
                <a:spcPts val="800"/>
              </a:spcBef>
              <a:spcAft>
                <a:spcPts val="0"/>
              </a:spcAft>
              <a:buClr>
                <a:srgbClr val="333333"/>
              </a:buClr>
              <a:buSzPct val="72072"/>
              <a:buFont typeface="Helvetica Neue"/>
              <a:buChar char="●"/>
            </a:pPr>
            <a:r>
              <a:rPr lang="en-US" sz="2400">
                <a:solidFill>
                  <a:srgbClr val="333333"/>
                </a:solidFill>
                <a:latin typeface="Arial"/>
                <a:ea typeface="Arial"/>
                <a:cs typeface="Arial"/>
                <a:sym typeface="Arial"/>
              </a:rPr>
              <a:t>Distributed consensus based on a quorum model</a:t>
            </a:r>
            <a:endParaRPr sz="2400">
              <a:latin typeface="Arial"/>
              <a:ea typeface="Arial"/>
              <a:cs typeface="Arial"/>
              <a:sym typeface="Arial"/>
            </a:endParaRPr>
          </a:p>
          <a:p>
            <a:pPr indent="-457188" lvl="0" marL="609585" rtl="0" algn="l">
              <a:lnSpc>
                <a:spcPct val="115000"/>
              </a:lnSpc>
              <a:spcBef>
                <a:spcPts val="800"/>
              </a:spcBef>
              <a:spcAft>
                <a:spcPts val="0"/>
              </a:spcAft>
              <a:buClr>
                <a:srgbClr val="333333"/>
              </a:buClr>
              <a:buSzPct val="72072"/>
              <a:buFont typeface="Helvetica Neue"/>
              <a:buChar char="●"/>
            </a:pPr>
            <a:r>
              <a:rPr lang="en-US" sz="2400">
                <a:solidFill>
                  <a:srgbClr val="333333"/>
                </a:solidFill>
                <a:latin typeface="Arial"/>
                <a:ea typeface="Arial"/>
                <a:cs typeface="Arial"/>
                <a:sym typeface="Arial"/>
              </a:rPr>
              <a:t>Only API server talks directly to etcd, benefits of this:</a:t>
            </a:r>
            <a:endParaRPr sz="2400">
              <a:latin typeface="Arial"/>
              <a:ea typeface="Arial"/>
              <a:cs typeface="Arial"/>
              <a:sym typeface="Arial"/>
            </a:endParaRPr>
          </a:p>
          <a:p>
            <a:pPr indent="-457188" lvl="1" marL="1236102" rtl="0" algn="l">
              <a:lnSpc>
                <a:spcPct val="115000"/>
              </a:lnSpc>
              <a:spcBef>
                <a:spcPts val="800"/>
              </a:spcBef>
              <a:spcAft>
                <a:spcPts val="0"/>
              </a:spcAft>
              <a:buClr>
                <a:srgbClr val="333333"/>
              </a:buClr>
              <a:buSzPct val="72072"/>
              <a:buFont typeface="Helvetica Neue"/>
              <a:buChar char="-"/>
            </a:pPr>
            <a:r>
              <a:rPr lang="en-US">
                <a:solidFill>
                  <a:srgbClr val="333333"/>
                </a:solidFill>
                <a:latin typeface="Arial"/>
                <a:ea typeface="Arial"/>
                <a:cs typeface="Arial"/>
                <a:sym typeface="Arial"/>
              </a:rPr>
              <a:t>request validation</a:t>
            </a:r>
            <a:endParaRPr>
              <a:latin typeface="Arial"/>
              <a:ea typeface="Arial"/>
              <a:cs typeface="Arial"/>
              <a:sym typeface="Arial"/>
            </a:endParaRPr>
          </a:p>
          <a:p>
            <a:pPr indent="-457188" lvl="1" marL="1236102" rtl="0" algn="l">
              <a:lnSpc>
                <a:spcPct val="115000"/>
              </a:lnSpc>
              <a:spcBef>
                <a:spcPts val="800"/>
              </a:spcBef>
              <a:spcAft>
                <a:spcPts val="0"/>
              </a:spcAft>
              <a:buClr>
                <a:srgbClr val="333333"/>
              </a:buClr>
              <a:buSzPct val="72072"/>
              <a:buFont typeface="Helvetica Neue"/>
              <a:buChar char="-"/>
            </a:pPr>
            <a:r>
              <a:rPr lang="en-US">
                <a:solidFill>
                  <a:srgbClr val="333333"/>
                </a:solidFill>
                <a:latin typeface="Arial"/>
                <a:ea typeface="Arial"/>
                <a:cs typeface="Arial"/>
                <a:sym typeface="Arial"/>
              </a:rPr>
              <a:t>Optimistic concurrency control</a:t>
            </a:r>
            <a:endParaRPr>
              <a:latin typeface="Arial"/>
              <a:ea typeface="Arial"/>
              <a:cs typeface="Arial"/>
              <a:sym typeface="Arial"/>
            </a:endParaRPr>
          </a:p>
          <a:p>
            <a:pPr indent="-457188" lvl="1" marL="1236102" rtl="0" algn="l">
              <a:lnSpc>
                <a:spcPct val="115000"/>
              </a:lnSpc>
              <a:spcBef>
                <a:spcPts val="800"/>
              </a:spcBef>
              <a:spcAft>
                <a:spcPts val="0"/>
              </a:spcAft>
              <a:buClr>
                <a:srgbClr val="333333"/>
              </a:buClr>
              <a:buSzPct val="72072"/>
              <a:buFont typeface="Helvetica Neue"/>
              <a:buChar char="-"/>
            </a:pPr>
            <a:r>
              <a:rPr lang="en-US">
                <a:solidFill>
                  <a:srgbClr val="333333"/>
                </a:solidFill>
                <a:latin typeface="Arial"/>
                <a:ea typeface="Arial"/>
                <a:cs typeface="Arial"/>
                <a:sym typeface="Arial"/>
              </a:rPr>
              <a:t>Keep consistency of the cluster state</a:t>
            </a:r>
            <a:endParaRPr>
              <a:latin typeface="Arial"/>
              <a:ea typeface="Arial"/>
              <a:cs typeface="Arial"/>
              <a:sym typeface="Arial"/>
            </a:endParaRPr>
          </a:p>
        </p:txBody>
      </p:sp>
      <p:sp>
        <p:nvSpPr>
          <p:cNvPr id="511" name="Google Shape;511;p91"/>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12" name="Google Shape;512;p9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513" name="Google Shape;513;p91"/>
          <p:cNvPicPr preferRelativeResize="0"/>
          <p:nvPr/>
        </p:nvPicPr>
        <p:blipFill rotWithShape="1">
          <a:blip r:embed="rId4">
            <a:alphaModFix/>
          </a:blip>
          <a:srcRect b="0" l="0" r="0" t="0"/>
          <a:stretch/>
        </p:blipFill>
        <p:spPr>
          <a:xfrm>
            <a:off x="8647184" y="468672"/>
            <a:ext cx="2138271" cy="2072623"/>
          </a:xfrm>
          <a:prstGeom prst="rect">
            <a:avLst/>
          </a:prstGeom>
          <a:noFill/>
          <a:ln>
            <a:noFill/>
          </a:ln>
        </p:spPr>
      </p:pic>
      <p:sp>
        <p:nvSpPr>
          <p:cNvPr id="514" name="Google Shape;514;p91"/>
          <p:cNvSpPr/>
          <p:nvPr/>
        </p:nvSpPr>
        <p:spPr>
          <a:xfrm>
            <a:off x="5305507" y="468672"/>
            <a:ext cx="528809" cy="33050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5" name="Google Shape;515;p91"/>
          <p:cNvSpPr/>
          <p:nvPr/>
        </p:nvSpPr>
        <p:spPr>
          <a:xfrm>
            <a:off x="5878637" y="377169"/>
            <a:ext cx="213087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400" u="none" cap="none" strike="noStrike">
                <a:solidFill>
                  <a:srgbClr val="003C71"/>
                </a:solidFill>
                <a:latin typeface="Arial"/>
                <a:ea typeface="Arial"/>
                <a:cs typeface="Arial"/>
                <a:sym typeface="Arial"/>
              </a:rPr>
              <a:t>etcd</a:t>
            </a:r>
            <a:endParaRPr b="1" i="0" sz="2000" u="none" cap="none" strike="noStrike">
              <a:solidFill>
                <a:srgbClr val="003C71"/>
              </a:solidFill>
              <a:latin typeface="Arial"/>
              <a:ea typeface="Arial"/>
              <a:cs typeface="Arial"/>
              <a:sym typeface="Arial"/>
            </a:endParaRPr>
          </a:p>
        </p:txBody>
      </p:sp>
      <p:pic>
        <p:nvPicPr>
          <p:cNvPr id="516" name="Google Shape;516;p91"/>
          <p:cNvPicPr preferRelativeResize="0"/>
          <p:nvPr/>
        </p:nvPicPr>
        <p:blipFill rotWithShape="1">
          <a:blip r:embed="rId5">
            <a:alphaModFix/>
          </a:blip>
          <a:srcRect b="6632" l="2792" r="2847" t="16149"/>
          <a:stretch/>
        </p:blipFill>
        <p:spPr>
          <a:xfrm>
            <a:off x="7395587" y="2779282"/>
            <a:ext cx="4722725" cy="2683599"/>
          </a:xfrm>
          <a:prstGeom prst="rect">
            <a:avLst/>
          </a:prstGeom>
          <a:noFill/>
          <a:ln>
            <a:noFill/>
          </a:ln>
        </p:spPr>
      </p:pic>
      <p:sp>
        <p:nvSpPr>
          <p:cNvPr id="517" name="Google Shape;517;p91"/>
          <p:cNvSpPr/>
          <p:nvPr/>
        </p:nvSpPr>
        <p:spPr>
          <a:xfrm>
            <a:off x="354368" y="1050477"/>
            <a:ext cx="741300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Arial"/>
                <a:ea typeface="Arial"/>
                <a:cs typeface="Arial"/>
                <a:sym typeface="Arial"/>
              </a:rPr>
              <a:t>Imagine </a:t>
            </a:r>
            <a:r>
              <a:rPr b="1" i="0" lang="en-US" sz="2400" u="none" cap="none" strike="noStrike">
                <a:solidFill>
                  <a:srgbClr val="002060"/>
                </a:solidFill>
                <a:latin typeface="Arial"/>
                <a:ea typeface="Arial"/>
                <a:cs typeface="Arial"/>
                <a:sym typeface="Arial"/>
              </a:rPr>
              <a:t>etcd</a:t>
            </a:r>
            <a:r>
              <a:rPr b="0" i="0" lang="en-US" sz="2400" u="none" cap="none" strike="noStrike">
                <a:solidFill>
                  <a:srgbClr val="002060"/>
                </a:solidFill>
                <a:latin typeface="Arial"/>
                <a:ea typeface="Arial"/>
                <a:cs typeface="Arial"/>
                <a:sym typeface="Arial"/>
              </a:rPr>
              <a:t> as a </a:t>
            </a:r>
            <a:r>
              <a:rPr b="1" i="0" lang="en-US" sz="2400" u="none" cap="none" strike="noStrike">
                <a:solidFill>
                  <a:srgbClr val="002060"/>
                </a:solidFill>
                <a:latin typeface="Arial"/>
                <a:ea typeface="Arial"/>
                <a:cs typeface="Arial"/>
                <a:sym typeface="Arial"/>
              </a:rPr>
              <a:t>Notebook</a:t>
            </a:r>
            <a:r>
              <a:rPr b="0" i="0" lang="en-US" sz="2400" u="none" cap="none" strike="noStrike">
                <a:solidFill>
                  <a:srgbClr val="002060"/>
                </a:solidFill>
                <a:latin typeface="Arial"/>
                <a:ea typeface="Arial"/>
                <a:cs typeface="Arial"/>
                <a:sym typeface="Arial"/>
              </a:rPr>
              <a:t> where K8s writes down everything it needs to remember about the cluster.</a:t>
            </a:r>
            <a:endParaRPr b="0" i="0" sz="2400" u="none" cap="none" strike="noStrike">
              <a:solidFill>
                <a:srgbClr val="002060"/>
              </a:solidFill>
              <a:latin typeface="Arial"/>
              <a:ea typeface="Arial"/>
              <a:cs typeface="Arial"/>
              <a:sym typeface="Arial"/>
            </a:endParaRPr>
          </a:p>
        </p:txBody>
      </p:sp>
      <p:sp>
        <p:nvSpPr>
          <p:cNvPr id="518" name="Google Shape;518;p91"/>
          <p:cNvSpPr/>
          <p:nvPr/>
        </p:nvSpPr>
        <p:spPr>
          <a:xfrm>
            <a:off x="8071658" y="4322618"/>
            <a:ext cx="1055717" cy="864524"/>
          </a:xfrm>
          <a:prstGeom prst="rect">
            <a:avLst/>
          </a:prstGeom>
          <a:solidFill>
            <a:srgbClr val="C4E0B2"/>
          </a:solidFill>
          <a:ln cap="flat" cmpd="sng" w="25400">
            <a:solidFill>
              <a:srgbClr val="C4E0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91"/>
          <p:cNvSpPr/>
          <p:nvPr/>
        </p:nvSpPr>
        <p:spPr>
          <a:xfrm>
            <a:off x="10393680" y="4322618"/>
            <a:ext cx="1136073" cy="864524"/>
          </a:xfrm>
          <a:prstGeom prst="rect">
            <a:avLst/>
          </a:prstGeom>
          <a:solidFill>
            <a:srgbClr val="C4E0B2"/>
          </a:solidFill>
          <a:ln cap="flat" cmpd="sng" w="25400">
            <a:solidFill>
              <a:srgbClr val="C4E0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91"/>
          <p:cNvSpPr/>
          <p:nvPr/>
        </p:nvSpPr>
        <p:spPr>
          <a:xfrm>
            <a:off x="9060873" y="4222865"/>
            <a:ext cx="1332807" cy="307571"/>
          </a:xfrm>
          <a:prstGeom prst="rect">
            <a:avLst/>
          </a:prstGeom>
          <a:solidFill>
            <a:srgbClr val="C4E0B2"/>
          </a:solidFill>
          <a:ln cap="flat" cmpd="sng" w="25400">
            <a:solidFill>
              <a:srgbClr val="C4E0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21" name="Google Shape;521;p91"/>
          <p:cNvCxnSpPr/>
          <p:nvPr/>
        </p:nvCxnSpPr>
        <p:spPr>
          <a:xfrm flipH="1">
            <a:off x="10349346" y="4297679"/>
            <a:ext cx="637310" cy="548640"/>
          </a:xfrm>
          <a:prstGeom prst="straightConnector1">
            <a:avLst/>
          </a:prstGeom>
          <a:noFill/>
          <a:ln cap="flat" cmpd="sng" w="38100">
            <a:solidFill>
              <a:srgbClr val="0070C0"/>
            </a:solidFill>
            <a:prstDash val="solid"/>
            <a:round/>
            <a:headEnd len="sm" w="sm" type="none"/>
            <a:tailEnd len="med" w="med" type="triangle"/>
          </a:ln>
        </p:spPr>
      </p:cxnSp>
      <p:cxnSp>
        <p:nvCxnSpPr>
          <p:cNvPr id="522" name="Google Shape;522;p91"/>
          <p:cNvCxnSpPr/>
          <p:nvPr/>
        </p:nvCxnSpPr>
        <p:spPr>
          <a:xfrm>
            <a:off x="10283920" y="3449723"/>
            <a:ext cx="501535" cy="2770"/>
          </a:xfrm>
          <a:prstGeom prst="straightConnector1">
            <a:avLst/>
          </a:prstGeom>
          <a:noFill/>
          <a:ln cap="flat" cmpd="sng" w="38100">
            <a:solidFill>
              <a:srgbClr val="0070C0"/>
            </a:solidFill>
            <a:prstDash val="solid"/>
            <a:round/>
            <a:headEnd len="sm" w="sm" type="none"/>
            <a:tailEnd len="med" w="med" type="triangle"/>
          </a:ln>
        </p:spPr>
      </p:cxnSp>
      <p:cxnSp>
        <p:nvCxnSpPr>
          <p:cNvPr id="523" name="Google Shape;523;p91"/>
          <p:cNvCxnSpPr/>
          <p:nvPr/>
        </p:nvCxnSpPr>
        <p:spPr>
          <a:xfrm flipH="1">
            <a:off x="8187152" y="3172792"/>
            <a:ext cx="3139593" cy="18945"/>
          </a:xfrm>
          <a:prstGeom prst="straightConnector1">
            <a:avLst/>
          </a:prstGeom>
          <a:noFill/>
          <a:ln cap="flat" cmpd="sng" w="38100">
            <a:solidFill>
              <a:srgbClr val="3E6EC2"/>
            </a:solidFill>
            <a:prstDash val="solid"/>
            <a:round/>
            <a:headEnd len="sm" w="sm" type="none"/>
            <a:tailEnd len="sm" w="sm" type="none"/>
          </a:ln>
        </p:spPr>
      </p:cxnSp>
      <p:cxnSp>
        <p:nvCxnSpPr>
          <p:cNvPr id="524" name="Google Shape;524;p91"/>
          <p:cNvCxnSpPr/>
          <p:nvPr/>
        </p:nvCxnSpPr>
        <p:spPr>
          <a:xfrm flipH="1">
            <a:off x="8179205" y="3183424"/>
            <a:ext cx="15894" cy="133764"/>
          </a:xfrm>
          <a:prstGeom prst="straightConnector1">
            <a:avLst/>
          </a:prstGeom>
          <a:noFill/>
          <a:ln cap="flat" cmpd="sng" w="38100">
            <a:solidFill>
              <a:srgbClr val="3E6EC2"/>
            </a:solidFill>
            <a:prstDash val="solid"/>
            <a:round/>
            <a:headEnd len="sm" w="sm" type="none"/>
            <a:tailEnd len="sm" w="sm" type="none"/>
          </a:ln>
        </p:spPr>
      </p:cxnSp>
      <p:cxnSp>
        <p:nvCxnSpPr>
          <p:cNvPr id="525" name="Google Shape;525;p91"/>
          <p:cNvCxnSpPr/>
          <p:nvPr/>
        </p:nvCxnSpPr>
        <p:spPr>
          <a:xfrm>
            <a:off x="11310120" y="3183424"/>
            <a:ext cx="83128" cy="210866"/>
          </a:xfrm>
          <a:prstGeom prst="straightConnector1">
            <a:avLst/>
          </a:prstGeom>
          <a:noFill/>
          <a:ln cap="flat" cmpd="sng" w="38100">
            <a:solidFill>
              <a:srgbClr val="3E6EC2"/>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A picture containing drawing&#10;&#10;Description automatically generated" id="196" name="Google Shape;196;p7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97" name="Google Shape;197;p73"/>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pic>
        <p:nvPicPr>
          <p:cNvPr id="198" name="Google Shape;198;p73"/>
          <p:cNvPicPr preferRelativeResize="0"/>
          <p:nvPr/>
        </p:nvPicPr>
        <p:blipFill rotWithShape="1">
          <a:blip r:embed="rId4">
            <a:alphaModFix/>
          </a:blip>
          <a:srcRect b="0" l="0" r="0" t="0"/>
          <a:stretch/>
        </p:blipFill>
        <p:spPr>
          <a:xfrm>
            <a:off x="1864874" y="3252131"/>
            <a:ext cx="10134086" cy="3329173"/>
          </a:xfrm>
          <a:prstGeom prst="rect">
            <a:avLst/>
          </a:prstGeom>
          <a:noFill/>
          <a:ln>
            <a:noFill/>
          </a:ln>
        </p:spPr>
      </p:pic>
      <p:pic>
        <p:nvPicPr>
          <p:cNvPr id="199" name="Google Shape;199;p73"/>
          <p:cNvPicPr preferRelativeResize="0"/>
          <p:nvPr/>
        </p:nvPicPr>
        <p:blipFill rotWithShape="1">
          <a:blip r:embed="rId5">
            <a:alphaModFix/>
          </a:blip>
          <a:srcRect b="21683" l="46053" r="13839" t="22444"/>
          <a:stretch/>
        </p:blipFill>
        <p:spPr>
          <a:xfrm>
            <a:off x="252158" y="747398"/>
            <a:ext cx="3820160" cy="2235200"/>
          </a:xfrm>
          <a:prstGeom prst="roundRect">
            <a:avLst>
              <a:gd fmla="val 8594" name="adj"/>
            </a:avLst>
          </a:prstGeom>
          <a:solidFill>
            <a:srgbClr val="ECECEC"/>
          </a:solidFill>
          <a:ln>
            <a:noFill/>
          </a:ln>
        </p:spPr>
      </p:pic>
      <p:sp>
        <p:nvSpPr>
          <p:cNvPr id="200" name="Google Shape;200;p73"/>
          <p:cNvSpPr/>
          <p:nvPr/>
        </p:nvSpPr>
        <p:spPr>
          <a:xfrm>
            <a:off x="4236690" y="455010"/>
            <a:ext cx="703074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71717"/>
                </a:solidFill>
                <a:latin typeface="Arial"/>
                <a:ea typeface="Arial"/>
                <a:cs typeface="Arial"/>
                <a:sym typeface="Arial"/>
              </a:rPr>
              <a:t>YAML</a:t>
            </a:r>
            <a:r>
              <a:rPr b="0" i="0" lang="en-US" sz="1800" u="none" cap="none" strike="noStrike">
                <a:solidFill>
                  <a:srgbClr val="171717"/>
                </a:solidFill>
                <a:latin typeface="Arial"/>
                <a:ea typeface="Arial"/>
                <a:cs typeface="Arial"/>
                <a:sym typeface="Arial"/>
              </a:rPr>
              <a:t> is a human-readable </a:t>
            </a:r>
            <a:r>
              <a:rPr b="0" i="0" lang="en-US" sz="1800" u="none" cap="none" strike="noStrike">
                <a:solidFill>
                  <a:srgbClr val="FF0000"/>
                </a:solidFill>
                <a:latin typeface="Arial"/>
                <a:ea typeface="Arial"/>
                <a:cs typeface="Arial"/>
                <a:sym typeface="Arial"/>
              </a:rPr>
              <a:t>data-serialization format.</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Commonly used for configuration files in Cloud Applications.</a:t>
            </a:r>
            <a:endParaRPr b="0" i="0" sz="1600" u="none" cap="none" strike="noStrike">
              <a:solidFill>
                <a:srgbClr val="FF0000"/>
              </a:solidFill>
              <a:latin typeface="Arial"/>
              <a:ea typeface="Arial"/>
              <a:cs typeface="Arial"/>
              <a:sym typeface="Arial"/>
            </a:endParaRPr>
          </a:p>
        </p:txBody>
      </p:sp>
      <p:sp>
        <p:nvSpPr>
          <p:cNvPr id="201" name="Google Shape;201;p73"/>
          <p:cNvSpPr/>
          <p:nvPr/>
        </p:nvSpPr>
        <p:spPr>
          <a:xfrm>
            <a:off x="4236691" y="1332173"/>
            <a:ext cx="7762269"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171717"/>
                </a:solidFill>
                <a:latin typeface="Arial"/>
                <a:ea typeface="Arial"/>
                <a:cs typeface="Arial"/>
                <a:sym typeface="Arial"/>
              </a:rPr>
              <a:t>YAML </a:t>
            </a:r>
            <a:r>
              <a:rPr b="0" i="0" lang="en-US" sz="1800" u="none" cap="none" strike="noStrike">
                <a:solidFill>
                  <a:srgbClr val="171717"/>
                </a:solidFill>
                <a:latin typeface="Arial"/>
                <a:ea typeface="Arial"/>
                <a:cs typeface="Arial"/>
                <a:sym typeface="Arial"/>
              </a:rPr>
              <a:t>is designed to be friendly to people working with data and achieves "</a:t>
            </a:r>
            <a:r>
              <a:rPr b="0" i="0" lang="en-US" sz="1800" u="none" cap="none" strike="noStrike">
                <a:solidFill>
                  <a:srgbClr val="FF0000"/>
                </a:solidFill>
                <a:latin typeface="Arial"/>
                <a:ea typeface="Arial"/>
                <a:cs typeface="Arial"/>
                <a:sym typeface="Arial"/>
              </a:rPr>
              <a:t>unique cleanness</a:t>
            </a:r>
            <a:r>
              <a:rPr b="0" i="0" lang="en-US" sz="1800" u="none" cap="none" strike="noStrike">
                <a:solidFill>
                  <a:srgbClr val="171717"/>
                </a:solidFill>
                <a:latin typeface="Arial"/>
                <a:ea typeface="Arial"/>
                <a:cs typeface="Arial"/>
                <a:sym typeface="Arial"/>
              </a:rPr>
              <a:t>" by </a:t>
            </a:r>
            <a:r>
              <a:rPr b="0" i="0" lang="en-US" sz="1800" u="sng" cap="none" strike="noStrike">
                <a:solidFill>
                  <a:srgbClr val="171717"/>
                </a:solidFill>
                <a:latin typeface="Arial"/>
                <a:ea typeface="Arial"/>
                <a:cs typeface="Arial"/>
                <a:sym typeface="Arial"/>
              </a:rPr>
              <a:t>minimizing the use of structural characters</a:t>
            </a:r>
            <a:r>
              <a:rPr b="0" i="0" lang="en-US" sz="1800" u="none" cap="none" strike="noStrike">
                <a:solidFill>
                  <a:srgbClr val="171717"/>
                </a:solidFill>
                <a:latin typeface="Arial"/>
                <a:ea typeface="Arial"/>
                <a:cs typeface="Arial"/>
                <a:sym typeface="Arial"/>
              </a:rPr>
              <a:t>, allowing the data to appear in a </a:t>
            </a:r>
            <a:r>
              <a:rPr b="1" i="0" lang="en-US" sz="1800" u="none" cap="none" strike="noStrike">
                <a:solidFill>
                  <a:srgbClr val="171717"/>
                </a:solidFill>
                <a:latin typeface="Arial"/>
                <a:ea typeface="Arial"/>
                <a:cs typeface="Arial"/>
                <a:sym typeface="Arial"/>
              </a:rPr>
              <a:t>natural and meaningful way</a:t>
            </a:r>
            <a:r>
              <a:rPr b="0" i="0" lang="en-US" sz="1800" u="none" cap="none" strike="noStrike">
                <a:solidFill>
                  <a:srgbClr val="171717"/>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02" name="Google Shape;202;p73"/>
          <p:cNvSpPr/>
          <p:nvPr/>
        </p:nvSpPr>
        <p:spPr>
          <a:xfrm>
            <a:off x="4236691" y="2336267"/>
            <a:ext cx="585219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71717"/>
                </a:solidFill>
                <a:latin typeface="Arial"/>
                <a:ea typeface="Arial"/>
                <a:cs typeface="Arial"/>
                <a:sym typeface="Arial"/>
              </a:rPr>
              <a:t>YAML</a:t>
            </a:r>
            <a:r>
              <a:rPr b="0" i="0" lang="en-US" sz="1800" u="none" cap="none" strike="noStrike">
                <a:solidFill>
                  <a:srgbClr val="171717"/>
                </a:solidFill>
                <a:latin typeface="Arial"/>
                <a:ea typeface="Arial"/>
                <a:cs typeface="Arial"/>
                <a:sym typeface="Arial"/>
              </a:rPr>
              <a:t> achieves easy inspection of data's structures by using indentation-based scoping (similar to Python).</a:t>
            </a:r>
            <a:endParaRPr b="0" i="0" sz="1800" u="none" cap="none" strike="noStrike">
              <a:solidFill>
                <a:srgbClr val="000000"/>
              </a:solidFill>
              <a:latin typeface="Arial"/>
              <a:ea typeface="Arial"/>
              <a:cs typeface="Arial"/>
              <a:sym typeface="Arial"/>
            </a:endParaRPr>
          </a:p>
        </p:txBody>
      </p:sp>
      <p:sp>
        <p:nvSpPr>
          <p:cNvPr id="203" name="Google Shape;203;p73"/>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9" name="Shape 529"/>
        <p:cNvGrpSpPr/>
        <p:nvPr/>
      </p:nvGrpSpPr>
      <p:grpSpPr>
        <a:xfrm>
          <a:off x="0" y="0"/>
          <a:ext cx="0" cy="0"/>
          <a:chOff x="0" y="0"/>
          <a:chExt cx="0" cy="0"/>
        </a:xfrm>
      </p:grpSpPr>
      <p:grpSp>
        <p:nvGrpSpPr>
          <p:cNvPr id="530" name="Google Shape;530;p92"/>
          <p:cNvGrpSpPr/>
          <p:nvPr/>
        </p:nvGrpSpPr>
        <p:grpSpPr>
          <a:xfrm>
            <a:off x="6943411" y="3979147"/>
            <a:ext cx="5158904" cy="2427124"/>
            <a:chOff x="2038121" y="4565690"/>
            <a:chExt cx="4947224" cy="2112720"/>
          </a:xfrm>
        </p:grpSpPr>
        <p:pic>
          <p:nvPicPr>
            <p:cNvPr id="531" name="Google Shape;531;p92"/>
            <p:cNvPicPr preferRelativeResize="0"/>
            <p:nvPr/>
          </p:nvPicPr>
          <p:blipFill rotWithShape="1">
            <a:blip r:embed="rId3">
              <a:alphaModFix/>
            </a:blip>
            <a:srcRect b="0" l="0" r="0" t="0"/>
            <a:stretch/>
          </p:blipFill>
          <p:spPr>
            <a:xfrm>
              <a:off x="2038121" y="4565690"/>
              <a:ext cx="4947224" cy="2112720"/>
            </a:xfrm>
            <a:prstGeom prst="rect">
              <a:avLst/>
            </a:prstGeom>
            <a:noFill/>
            <a:ln>
              <a:noFill/>
            </a:ln>
          </p:spPr>
        </p:pic>
        <p:pic>
          <p:nvPicPr>
            <p:cNvPr id="532" name="Google Shape;532;p92"/>
            <p:cNvPicPr preferRelativeResize="0"/>
            <p:nvPr/>
          </p:nvPicPr>
          <p:blipFill rotWithShape="1">
            <a:blip r:embed="rId4">
              <a:alphaModFix/>
            </a:blip>
            <a:srcRect b="0" l="0" r="0" t="0"/>
            <a:stretch/>
          </p:blipFill>
          <p:spPr>
            <a:xfrm>
              <a:off x="3983956" y="4804891"/>
              <a:ext cx="1585955" cy="1536394"/>
            </a:xfrm>
            <a:prstGeom prst="rect">
              <a:avLst/>
            </a:prstGeom>
            <a:noFill/>
            <a:ln>
              <a:noFill/>
            </a:ln>
          </p:spPr>
        </p:pic>
      </p:grpSp>
      <p:sp>
        <p:nvSpPr>
          <p:cNvPr id="533" name="Google Shape;533;p92"/>
          <p:cNvSpPr txBox="1"/>
          <p:nvPr>
            <p:ph idx="4294967295" type="body"/>
          </p:nvPr>
        </p:nvSpPr>
        <p:spPr>
          <a:xfrm>
            <a:off x="201833" y="2332529"/>
            <a:ext cx="7353029" cy="3270703"/>
          </a:xfrm>
          <a:prstGeom prst="rect">
            <a:avLst/>
          </a:prstGeom>
          <a:noFill/>
          <a:ln>
            <a:noFill/>
          </a:ln>
        </p:spPr>
        <p:txBody>
          <a:bodyPr anchorCtr="0" anchor="t" bIns="121850" lIns="121850" spcFirstLastPara="1" rIns="121850" wrap="square" tIns="121850">
            <a:normAutofit fontScale="92500" lnSpcReduction="20000"/>
          </a:bodyPr>
          <a:lstStyle/>
          <a:p>
            <a:pPr indent="-457188" lvl="0" marL="609585" rtl="0" algn="l">
              <a:lnSpc>
                <a:spcPct val="115000"/>
              </a:lnSpc>
              <a:spcBef>
                <a:spcPts val="0"/>
              </a:spcBef>
              <a:spcAft>
                <a:spcPts val="0"/>
              </a:spcAft>
              <a:buClr>
                <a:srgbClr val="333333"/>
              </a:buClr>
              <a:buSzPct val="81081"/>
              <a:buFont typeface="Helvetica Neue"/>
              <a:buChar char="●"/>
            </a:pPr>
            <a:r>
              <a:rPr lang="en-US" sz="2400">
                <a:solidFill>
                  <a:srgbClr val="333333"/>
                </a:solidFill>
                <a:latin typeface="Arial"/>
                <a:ea typeface="Arial"/>
                <a:cs typeface="Arial"/>
                <a:sym typeface="Arial"/>
              </a:rPr>
              <a:t>Makes pod scheduling decisions based on:</a:t>
            </a:r>
            <a:endParaRPr sz="2400">
              <a:latin typeface="Arial"/>
              <a:ea typeface="Arial"/>
              <a:cs typeface="Arial"/>
              <a:sym typeface="Arial"/>
            </a:endParaRPr>
          </a:p>
          <a:p>
            <a:pPr indent="-457189" lvl="1" marL="1828754" rtl="0" algn="l">
              <a:lnSpc>
                <a:spcPct val="115000"/>
              </a:lnSpc>
              <a:spcBef>
                <a:spcPts val="0"/>
              </a:spcBef>
              <a:spcAft>
                <a:spcPts val="0"/>
              </a:spcAft>
              <a:buClr>
                <a:srgbClr val="333333"/>
              </a:buClr>
              <a:buSzPct val="81081"/>
              <a:buFont typeface="Helvetica Neue"/>
              <a:buChar char="-"/>
            </a:pPr>
            <a:r>
              <a:rPr lang="en-US">
                <a:solidFill>
                  <a:srgbClr val="333333"/>
                </a:solidFill>
                <a:latin typeface="Arial"/>
                <a:ea typeface="Arial"/>
                <a:cs typeface="Arial"/>
                <a:sym typeface="Arial"/>
              </a:rPr>
              <a:t>resource requirements</a:t>
            </a:r>
            <a:endParaRPr>
              <a:latin typeface="Arial"/>
              <a:ea typeface="Arial"/>
              <a:cs typeface="Arial"/>
              <a:sym typeface="Arial"/>
            </a:endParaRPr>
          </a:p>
          <a:p>
            <a:pPr indent="-457189" lvl="1" marL="1828754" rtl="0" algn="l">
              <a:lnSpc>
                <a:spcPct val="115000"/>
              </a:lnSpc>
              <a:spcBef>
                <a:spcPts val="0"/>
              </a:spcBef>
              <a:spcAft>
                <a:spcPts val="0"/>
              </a:spcAft>
              <a:buClr>
                <a:srgbClr val="333333"/>
              </a:buClr>
              <a:buSzPct val="81081"/>
              <a:buFont typeface="Helvetica Neue"/>
              <a:buChar char="-"/>
            </a:pPr>
            <a:r>
              <a:rPr lang="en-US">
                <a:solidFill>
                  <a:srgbClr val="333333"/>
                </a:solidFill>
                <a:latin typeface="Arial"/>
                <a:ea typeface="Arial"/>
                <a:cs typeface="Arial"/>
                <a:sym typeface="Arial"/>
              </a:rPr>
              <a:t>hardware, software and policy constraints</a:t>
            </a:r>
            <a:endParaRPr>
              <a:latin typeface="Arial"/>
              <a:ea typeface="Arial"/>
              <a:cs typeface="Arial"/>
              <a:sym typeface="Arial"/>
            </a:endParaRPr>
          </a:p>
          <a:p>
            <a:pPr indent="-457189" lvl="1" marL="1828754" rtl="0" algn="l">
              <a:lnSpc>
                <a:spcPct val="115000"/>
              </a:lnSpc>
              <a:spcBef>
                <a:spcPts val="0"/>
              </a:spcBef>
              <a:spcAft>
                <a:spcPts val="0"/>
              </a:spcAft>
              <a:buClr>
                <a:srgbClr val="333333"/>
              </a:buClr>
              <a:buSzPct val="81081"/>
              <a:buFont typeface="Helvetica Neue"/>
              <a:buChar char="-"/>
            </a:pPr>
            <a:r>
              <a:rPr lang="en-US">
                <a:solidFill>
                  <a:srgbClr val="333333"/>
                </a:solidFill>
                <a:latin typeface="Arial"/>
                <a:ea typeface="Arial"/>
                <a:cs typeface="Arial"/>
                <a:sym typeface="Arial"/>
              </a:rPr>
              <a:t>affinity or anti-affinity specifications</a:t>
            </a:r>
            <a:endParaRPr>
              <a:latin typeface="Arial"/>
              <a:ea typeface="Arial"/>
              <a:cs typeface="Arial"/>
              <a:sym typeface="Arial"/>
            </a:endParaRPr>
          </a:p>
          <a:p>
            <a:pPr indent="-457189" lvl="1" marL="1828754" rtl="0" algn="l">
              <a:lnSpc>
                <a:spcPct val="115000"/>
              </a:lnSpc>
              <a:spcBef>
                <a:spcPts val="0"/>
              </a:spcBef>
              <a:spcAft>
                <a:spcPts val="0"/>
              </a:spcAft>
              <a:buClr>
                <a:srgbClr val="333333"/>
              </a:buClr>
              <a:buSzPct val="81081"/>
              <a:buFont typeface="Helvetica Neue"/>
              <a:buChar char="-"/>
            </a:pPr>
            <a:r>
              <a:rPr lang="en-US">
                <a:solidFill>
                  <a:srgbClr val="333333"/>
                </a:solidFill>
                <a:latin typeface="Arial"/>
                <a:ea typeface="Arial"/>
                <a:cs typeface="Arial"/>
                <a:sym typeface="Arial"/>
              </a:rPr>
              <a:t>data locality</a:t>
            </a:r>
            <a:endParaRPr>
              <a:latin typeface="Arial"/>
              <a:ea typeface="Arial"/>
              <a:cs typeface="Arial"/>
              <a:sym typeface="Arial"/>
            </a:endParaRPr>
          </a:p>
          <a:p>
            <a:pPr indent="-457188" lvl="0" marL="609585" rtl="0" algn="l">
              <a:lnSpc>
                <a:spcPct val="115000"/>
              </a:lnSpc>
              <a:spcBef>
                <a:spcPts val="0"/>
              </a:spcBef>
              <a:spcAft>
                <a:spcPts val="0"/>
              </a:spcAft>
              <a:buClr>
                <a:srgbClr val="333333"/>
              </a:buClr>
              <a:buSzPct val="81081"/>
              <a:buFont typeface="Helvetica Neue"/>
              <a:buChar char="●"/>
            </a:pPr>
            <a:r>
              <a:rPr lang="en-US" sz="2400">
                <a:solidFill>
                  <a:srgbClr val="333333"/>
                </a:solidFill>
                <a:latin typeface="Arial"/>
                <a:ea typeface="Arial"/>
                <a:cs typeface="Arial"/>
                <a:sym typeface="Arial"/>
              </a:rPr>
              <a:t>Multiple Schedulers can run, for each pod a specific Scheduler can be chosen</a:t>
            </a:r>
            <a:endParaRPr/>
          </a:p>
          <a:p>
            <a:pPr indent="-457188" lvl="0" marL="609585" rtl="0" algn="l">
              <a:lnSpc>
                <a:spcPct val="115000"/>
              </a:lnSpc>
              <a:spcBef>
                <a:spcPts val="0"/>
              </a:spcBef>
              <a:spcAft>
                <a:spcPts val="0"/>
              </a:spcAft>
              <a:buClr>
                <a:srgbClr val="333333"/>
              </a:buClr>
              <a:buSzPct val="81081"/>
              <a:buFont typeface="Helvetica Neue"/>
              <a:buChar char="●"/>
            </a:pPr>
            <a:r>
              <a:rPr lang="en-US" sz="2400">
                <a:solidFill>
                  <a:srgbClr val="333333"/>
                </a:solidFill>
                <a:latin typeface="Arial"/>
                <a:ea typeface="Arial"/>
                <a:cs typeface="Arial"/>
                <a:sym typeface="Arial"/>
              </a:rPr>
              <a:t>Monitors system state for newly created pods that do not have nodes assigned</a:t>
            </a:r>
            <a:endParaRPr sz="2400">
              <a:latin typeface="Arial"/>
              <a:ea typeface="Arial"/>
              <a:cs typeface="Arial"/>
              <a:sym typeface="Arial"/>
            </a:endParaRPr>
          </a:p>
        </p:txBody>
      </p:sp>
      <p:sp>
        <p:nvSpPr>
          <p:cNvPr id="534" name="Google Shape;534;p92"/>
          <p:cNvSpPr/>
          <p:nvPr/>
        </p:nvSpPr>
        <p:spPr>
          <a:xfrm>
            <a:off x="324224"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35" name="Google Shape;535;p92"/>
          <p:cNvPicPr preferRelativeResize="0"/>
          <p:nvPr/>
        </p:nvPicPr>
        <p:blipFill rotWithShape="1">
          <a:blip r:embed="rId5">
            <a:alphaModFix/>
          </a:blip>
          <a:srcRect b="0" l="0" r="0" t="0"/>
          <a:stretch/>
        </p:blipFill>
        <p:spPr>
          <a:xfrm>
            <a:off x="0" y="5573088"/>
            <a:ext cx="1417834" cy="1284912"/>
          </a:xfrm>
          <a:prstGeom prst="rect">
            <a:avLst/>
          </a:prstGeom>
          <a:noFill/>
          <a:ln>
            <a:noFill/>
          </a:ln>
        </p:spPr>
      </p:pic>
      <p:pic>
        <p:nvPicPr>
          <p:cNvPr id="536" name="Google Shape;536;p92"/>
          <p:cNvPicPr preferRelativeResize="0"/>
          <p:nvPr/>
        </p:nvPicPr>
        <p:blipFill rotWithShape="1">
          <a:blip r:embed="rId6">
            <a:alphaModFix/>
          </a:blip>
          <a:srcRect b="0" l="0" r="0" t="0"/>
          <a:stretch/>
        </p:blipFill>
        <p:spPr>
          <a:xfrm>
            <a:off x="8695283" y="1225940"/>
            <a:ext cx="2221080" cy="2152889"/>
          </a:xfrm>
          <a:prstGeom prst="rect">
            <a:avLst/>
          </a:prstGeom>
          <a:noFill/>
          <a:ln>
            <a:noFill/>
          </a:ln>
        </p:spPr>
      </p:pic>
      <p:sp>
        <p:nvSpPr>
          <p:cNvPr id="537" name="Google Shape;537;p92"/>
          <p:cNvSpPr/>
          <p:nvPr/>
        </p:nvSpPr>
        <p:spPr>
          <a:xfrm>
            <a:off x="5305507" y="468672"/>
            <a:ext cx="528809" cy="33050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8" name="Google Shape;538;p92"/>
          <p:cNvSpPr/>
          <p:nvPr/>
        </p:nvSpPr>
        <p:spPr>
          <a:xfrm>
            <a:off x="5888685" y="397265"/>
            <a:ext cx="213087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400" u="none" cap="none" strike="noStrike">
                <a:solidFill>
                  <a:srgbClr val="003C71"/>
                </a:solidFill>
                <a:latin typeface="Arial"/>
                <a:ea typeface="Arial"/>
                <a:cs typeface="Arial"/>
                <a:sym typeface="Arial"/>
              </a:rPr>
              <a:t>Scheduler</a:t>
            </a:r>
            <a:endParaRPr b="1" i="0" sz="2400" u="none" cap="none" strike="noStrike">
              <a:solidFill>
                <a:srgbClr val="003C71"/>
              </a:solidFill>
              <a:latin typeface="Arial"/>
              <a:ea typeface="Arial"/>
              <a:cs typeface="Arial"/>
              <a:sym typeface="Arial"/>
            </a:endParaRPr>
          </a:p>
        </p:txBody>
      </p:sp>
      <p:sp>
        <p:nvSpPr>
          <p:cNvPr id="539" name="Google Shape;539;p92"/>
          <p:cNvSpPr/>
          <p:nvPr/>
        </p:nvSpPr>
        <p:spPr>
          <a:xfrm>
            <a:off x="354367" y="1080955"/>
            <a:ext cx="7443153"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2060"/>
                </a:solidFill>
                <a:latin typeface="Arial"/>
                <a:ea typeface="Arial"/>
                <a:cs typeface="Arial"/>
                <a:sym typeface="Arial"/>
              </a:rPr>
              <a:t>Think of the Scheduler as the </a:t>
            </a:r>
            <a:r>
              <a:rPr b="1" i="0" lang="en-US" sz="2000" u="none" cap="none" strike="noStrike">
                <a:solidFill>
                  <a:srgbClr val="002060"/>
                </a:solidFill>
                <a:latin typeface="Arial"/>
                <a:ea typeface="Arial"/>
                <a:cs typeface="Arial"/>
                <a:sym typeface="Arial"/>
              </a:rPr>
              <a:t>seating manager </a:t>
            </a:r>
            <a:r>
              <a:rPr b="0" i="0" lang="en-US" sz="2000" u="none" cap="none" strike="noStrike">
                <a:solidFill>
                  <a:srgbClr val="002060"/>
                </a:solidFill>
                <a:latin typeface="Arial"/>
                <a:ea typeface="Arial"/>
                <a:cs typeface="Arial"/>
                <a:sym typeface="Arial"/>
              </a:rPr>
              <a:t>in a restaurant. If we deploy 5 pods, the Scheduler finds nodes with enough CPU and memory to run them.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3" name="Shape 543"/>
        <p:cNvGrpSpPr/>
        <p:nvPr/>
      </p:nvGrpSpPr>
      <p:grpSpPr>
        <a:xfrm>
          <a:off x="0" y="0"/>
          <a:ext cx="0" cy="0"/>
          <a:chOff x="0" y="0"/>
          <a:chExt cx="0" cy="0"/>
        </a:xfrm>
      </p:grpSpPr>
      <p:sp>
        <p:nvSpPr>
          <p:cNvPr id="544" name="Google Shape;544;p93"/>
          <p:cNvSpPr txBox="1"/>
          <p:nvPr>
            <p:ph idx="4294967295" type="body"/>
          </p:nvPr>
        </p:nvSpPr>
        <p:spPr>
          <a:xfrm>
            <a:off x="731689" y="1999466"/>
            <a:ext cx="10972800" cy="4216078"/>
          </a:xfrm>
          <a:prstGeom prst="rect">
            <a:avLst/>
          </a:prstGeom>
          <a:noFill/>
          <a:ln>
            <a:noFill/>
          </a:ln>
        </p:spPr>
        <p:txBody>
          <a:bodyPr anchorCtr="0" anchor="t" bIns="121850" lIns="121850" spcFirstLastPara="1" rIns="121850" wrap="square" tIns="121850">
            <a:normAutofit/>
          </a:bodyPr>
          <a:lstStyle/>
          <a:p>
            <a:pPr indent="0" lvl="0" marL="0" rtl="0" algn="l">
              <a:lnSpc>
                <a:spcPct val="115000"/>
              </a:lnSpc>
              <a:spcBef>
                <a:spcPts val="0"/>
              </a:spcBef>
              <a:spcAft>
                <a:spcPts val="0"/>
              </a:spcAft>
              <a:buClr>
                <a:srgbClr val="333333"/>
              </a:buClr>
              <a:buSzPts val="1700"/>
              <a:buNone/>
            </a:pPr>
            <a:r>
              <a:rPr b="1" lang="en-US" sz="2400">
                <a:solidFill>
                  <a:srgbClr val="333333"/>
                </a:solidFill>
                <a:latin typeface="Arial"/>
                <a:ea typeface="Arial"/>
                <a:cs typeface="Arial"/>
                <a:sym typeface="Arial"/>
              </a:rPr>
              <a:t>Kubelet</a:t>
            </a:r>
            <a:r>
              <a:rPr lang="en-US" sz="2400">
                <a:solidFill>
                  <a:srgbClr val="333333"/>
                </a:solidFill>
                <a:latin typeface="Arial"/>
                <a:ea typeface="Arial"/>
                <a:cs typeface="Arial"/>
                <a:sym typeface="Arial"/>
              </a:rPr>
              <a:t> is a node daemon that is present on every node and manages:</a:t>
            </a:r>
            <a:endParaRPr sz="2400">
              <a:latin typeface="Arial"/>
              <a:ea typeface="Arial"/>
              <a:cs typeface="Arial"/>
              <a:sym typeface="Arial"/>
            </a:endParaRPr>
          </a:p>
          <a:p>
            <a:pPr indent="-440254" lvl="0" marL="1219170" rtl="0" algn="l">
              <a:lnSpc>
                <a:spcPct val="115000"/>
              </a:lnSpc>
              <a:spcBef>
                <a:spcPts val="1333"/>
              </a:spcBef>
              <a:spcAft>
                <a:spcPts val="0"/>
              </a:spcAft>
              <a:buClr>
                <a:srgbClr val="333333"/>
              </a:buClr>
              <a:buSzPts val="1700"/>
              <a:buChar char="•"/>
            </a:pPr>
            <a:r>
              <a:rPr lang="en-US" sz="2400">
                <a:solidFill>
                  <a:srgbClr val="333333"/>
                </a:solidFill>
                <a:latin typeface="Arial"/>
                <a:ea typeface="Arial"/>
                <a:cs typeface="Arial"/>
                <a:sym typeface="Arial"/>
              </a:rPr>
              <a:t>communication with an API server</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container runtime</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networking (via CNI)</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storage volumes</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image lifecycle</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metric and event collection, logging</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management of special devices (GPUs)</a:t>
            </a:r>
            <a:endParaRPr sz="2400">
              <a:latin typeface="Arial"/>
              <a:ea typeface="Arial"/>
              <a:cs typeface="Arial"/>
              <a:sym typeface="Arial"/>
            </a:endParaRPr>
          </a:p>
          <a:p>
            <a:pPr indent="-440254" lvl="0" marL="1219170" rtl="0" algn="l">
              <a:lnSpc>
                <a:spcPct val="115000"/>
              </a:lnSpc>
              <a:spcBef>
                <a:spcPts val="0"/>
              </a:spcBef>
              <a:spcAft>
                <a:spcPts val="0"/>
              </a:spcAft>
              <a:buClr>
                <a:srgbClr val="333333"/>
              </a:buClr>
              <a:buSzPts val="1700"/>
              <a:buChar char="•"/>
            </a:pPr>
            <a:r>
              <a:rPr lang="en-US" sz="2400">
                <a:solidFill>
                  <a:srgbClr val="333333"/>
                </a:solidFill>
                <a:latin typeface="Arial"/>
                <a:ea typeface="Arial"/>
                <a:cs typeface="Arial"/>
                <a:sym typeface="Arial"/>
              </a:rPr>
              <a:t>resource constraint and QoS enforcement</a:t>
            </a:r>
            <a:endParaRPr sz="2400">
              <a:latin typeface="Arial"/>
              <a:ea typeface="Arial"/>
              <a:cs typeface="Arial"/>
              <a:sym typeface="Arial"/>
            </a:endParaRPr>
          </a:p>
        </p:txBody>
      </p:sp>
      <p:sp>
        <p:nvSpPr>
          <p:cNvPr id="545" name="Google Shape;545;p93"/>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46" name="Google Shape;546;p9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547" name="Google Shape;547;p93"/>
          <p:cNvPicPr preferRelativeResize="0"/>
          <p:nvPr/>
        </p:nvPicPr>
        <p:blipFill rotWithShape="1">
          <a:blip r:embed="rId4">
            <a:alphaModFix/>
          </a:blip>
          <a:srcRect b="0" l="0" r="0" t="0"/>
          <a:stretch/>
        </p:blipFill>
        <p:spPr>
          <a:xfrm>
            <a:off x="9980022" y="197265"/>
            <a:ext cx="1794340" cy="1739251"/>
          </a:xfrm>
          <a:prstGeom prst="rect">
            <a:avLst/>
          </a:prstGeom>
          <a:noFill/>
          <a:ln>
            <a:noFill/>
          </a:ln>
        </p:spPr>
      </p:pic>
      <p:sp>
        <p:nvSpPr>
          <p:cNvPr id="548" name="Google Shape;548;p93"/>
          <p:cNvSpPr/>
          <p:nvPr/>
        </p:nvSpPr>
        <p:spPr>
          <a:xfrm>
            <a:off x="5305507" y="468672"/>
            <a:ext cx="528809" cy="33050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9" name="Google Shape;549;p93"/>
          <p:cNvSpPr/>
          <p:nvPr/>
        </p:nvSpPr>
        <p:spPr>
          <a:xfrm>
            <a:off x="5878637" y="377169"/>
            <a:ext cx="389668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400" u="none" cap="none" strike="noStrike">
                <a:solidFill>
                  <a:srgbClr val="003C71"/>
                </a:solidFill>
                <a:latin typeface="Arial"/>
                <a:ea typeface="Arial"/>
                <a:cs typeface="Arial"/>
                <a:sym typeface="Arial"/>
              </a:rPr>
              <a:t>Kubelet: Worker Nodes</a:t>
            </a:r>
            <a:endParaRPr b="1" i="0" sz="2400" u="none" cap="none" strike="noStrike">
              <a:solidFill>
                <a:srgbClr val="003C71"/>
              </a:solidFill>
              <a:latin typeface="Arial"/>
              <a:ea typeface="Arial"/>
              <a:cs typeface="Arial"/>
              <a:sym typeface="Arial"/>
            </a:endParaRPr>
          </a:p>
        </p:txBody>
      </p:sp>
      <p:pic>
        <p:nvPicPr>
          <p:cNvPr id="550" name="Google Shape;550;p93"/>
          <p:cNvPicPr preferRelativeResize="0"/>
          <p:nvPr/>
        </p:nvPicPr>
        <p:blipFill rotWithShape="1">
          <a:blip r:embed="rId5">
            <a:alphaModFix/>
          </a:blip>
          <a:srcRect b="0" l="24634" r="31984" t="0"/>
          <a:stretch/>
        </p:blipFill>
        <p:spPr>
          <a:xfrm>
            <a:off x="8828315" y="2588092"/>
            <a:ext cx="3009374" cy="4152104"/>
          </a:xfrm>
          <a:prstGeom prst="rect">
            <a:avLst/>
          </a:prstGeom>
          <a:noFill/>
          <a:ln>
            <a:noFill/>
          </a:ln>
        </p:spPr>
      </p:pic>
      <p:sp>
        <p:nvSpPr>
          <p:cNvPr id="551" name="Google Shape;551;p93"/>
          <p:cNvSpPr txBox="1"/>
          <p:nvPr/>
        </p:nvSpPr>
        <p:spPr>
          <a:xfrm>
            <a:off x="8868507" y="6611744"/>
            <a:ext cx="11416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Worker Node</a:t>
            </a:r>
            <a:endParaRPr b="1" i="0" sz="1200" u="none" cap="none" strike="noStrike">
              <a:solidFill>
                <a:schemeClr val="dk1"/>
              </a:solidFill>
              <a:latin typeface="Arial"/>
              <a:ea typeface="Arial"/>
              <a:cs typeface="Arial"/>
              <a:sym typeface="Arial"/>
            </a:endParaRPr>
          </a:p>
        </p:txBody>
      </p:sp>
      <p:sp>
        <p:nvSpPr>
          <p:cNvPr id="552" name="Google Shape;552;p93"/>
          <p:cNvSpPr/>
          <p:nvPr/>
        </p:nvSpPr>
        <p:spPr>
          <a:xfrm>
            <a:off x="708917" y="944182"/>
            <a:ext cx="8425035"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2060"/>
                </a:solidFill>
                <a:latin typeface="Arial"/>
                <a:ea typeface="Arial"/>
                <a:cs typeface="Arial"/>
                <a:sym typeface="Arial"/>
              </a:rPr>
              <a:t>The Kubelet is the main worker on each node. If the API Server tells the Kubelet to run 2 containers for an application, the Kubelet makes sure those containers are created and kept alive.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6" name="Shape 556"/>
        <p:cNvGrpSpPr/>
        <p:nvPr/>
      </p:nvGrpSpPr>
      <p:grpSpPr>
        <a:xfrm>
          <a:off x="0" y="0"/>
          <a:ext cx="0" cy="0"/>
          <a:chOff x="0" y="0"/>
          <a:chExt cx="0" cy="0"/>
        </a:xfrm>
      </p:grpSpPr>
      <p:sp>
        <p:nvSpPr>
          <p:cNvPr id="557" name="Google Shape;557;p94"/>
          <p:cNvSpPr txBox="1"/>
          <p:nvPr>
            <p:ph idx="4294967295" type="body"/>
          </p:nvPr>
        </p:nvSpPr>
        <p:spPr>
          <a:xfrm>
            <a:off x="261955" y="2145456"/>
            <a:ext cx="7999767" cy="3199025"/>
          </a:xfrm>
          <a:prstGeom prst="rect">
            <a:avLst/>
          </a:prstGeom>
          <a:noFill/>
          <a:ln>
            <a:noFill/>
          </a:ln>
        </p:spPr>
        <p:txBody>
          <a:bodyPr anchorCtr="0" anchor="t" bIns="121850" lIns="121850" spcFirstLastPara="1" rIns="121850" wrap="square" tIns="121850">
            <a:noAutofit/>
          </a:bodyPr>
          <a:lstStyle/>
          <a:p>
            <a:pPr indent="-457188" lvl="0" marL="609585" rtl="0" algn="just">
              <a:lnSpc>
                <a:spcPct val="115000"/>
              </a:lnSpc>
              <a:spcBef>
                <a:spcPts val="0"/>
              </a:spcBef>
              <a:spcAft>
                <a:spcPts val="0"/>
              </a:spcAft>
              <a:buClr>
                <a:srgbClr val="333333"/>
              </a:buClr>
              <a:buSzPts val="1700"/>
              <a:buFont typeface="Helvetica Neue"/>
              <a:buChar char="●"/>
            </a:pPr>
            <a:r>
              <a:rPr lang="en-US" sz="2400">
                <a:solidFill>
                  <a:srgbClr val="333333"/>
                </a:solidFill>
                <a:latin typeface="Arial"/>
                <a:ea typeface="Arial"/>
                <a:cs typeface="Arial"/>
                <a:sym typeface="Arial"/>
              </a:rPr>
              <a:t>Stores object data in a backend database (</a:t>
            </a:r>
            <a:r>
              <a:rPr b="1" lang="en-US" sz="2400">
                <a:latin typeface="Arial"/>
                <a:ea typeface="Arial"/>
                <a:cs typeface="Arial"/>
                <a:sym typeface="Arial"/>
              </a:rPr>
              <a:t>etcd</a:t>
            </a:r>
            <a:r>
              <a:rPr lang="en-US" sz="2400">
                <a:solidFill>
                  <a:srgbClr val="333333"/>
                </a:solidFill>
                <a:latin typeface="Arial"/>
                <a:ea typeface="Arial"/>
                <a:cs typeface="Arial"/>
                <a:sym typeface="Arial"/>
              </a:rPr>
              <a:t>).</a:t>
            </a:r>
            <a:endParaRPr sz="2400">
              <a:latin typeface="Arial"/>
              <a:ea typeface="Arial"/>
              <a:cs typeface="Arial"/>
              <a:sym typeface="Arial"/>
            </a:endParaRPr>
          </a:p>
          <a:p>
            <a:pPr indent="-457188" lvl="0" marL="609585" rtl="0" algn="just">
              <a:lnSpc>
                <a:spcPct val="115000"/>
              </a:lnSpc>
              <a:spcBef>
                <a:spcPts val="0"/>
              </a:spcBef>
              <a:spcAft>
                <a:spcPts val="0"/>
              </a:spcAft>
              <a:buClr>
                <a:srgbClr val="333333"/>
              </a:buClr>
              <a:buSzPts val="1700"/>
              <a:buFont typeface="Helvetica Neue"/>
              <a:buChar char="●"/>
            </a:pPr>
            <a:r>
              <a:rPr lang="en-US" sz="2400">
                <a:solidFill>
                  <a:srgbClr val="333333"/>
                </a:solidFill>
                <a:latin typeface="Arial"/>
                <a:ea typeface="Arial"/>
                <a:cs typeface="Arial"/>
                <a:sym typeface="Arial"/>
              </a:rPr>
              <a:t>Multiple API servers can handle requests at the same time (provided that load-balancing or load-sharing is done via an external mechanism).</a:t>
            </a:r>
            <a:endParaRPr sz="2400">
              <a:latin typeface="Arial"/>
              <a:ea typeface="Arial"/>
              <a:cs typeface="Arial"/>
              <a:sym typeface="Arial"/>
            </a:endParaRPr>
          </a:p>
          <a:p>
            <a:pPr indent="-457188" lvl="0" marL="609585" rtl="0" algn="just">
              <a:lnSpc>
                <a:spcPct val="115000"/>
              </a:lnSpc>
              <a:spcBef>
                <a:spcPts val="0"/>
              </a:spcBef>
              <a:spcAft>
                <a:spcPts val="0"/>
              </a:spcAft>
              <a:buClr>
                <a:srgbClr val="333333"/>
              </a:buClr>
              <a:buSzPts val="1700"/>
              <a:buFont typeface="Helvetica Neue"/>
              <a:buChar char="●"/>
            </a:pPr>
            <a:r>
              <a:rPr lang="en-US" sz="2400">
                <a:solidFill>
                  <a:srgbClr val="333333"/>
                </a:solidFill>
                <a:latin typeface="Arial"/>
                <a:ea typeface="Arial"/>
                <a:cs typeface="Arial"/>
                <a:sym typeface="Arial"/>
              </a:rPr>
              <a:t>Uses API Access Extensions in order to authenticate and authorize (via </a:t>
            </a:r>
            <a:r>
              <a:rPr b="1" lang="en-US" sz="2400">
                <a:latin typeface="Arial"/>
                <a:ea typeface="Arial"/>
                <a:cs typeface="Arial"/>
                <a:sym typeface="Arial"/>
              </a:rPr>
              <a:t>RBAC</a:t>
            </a:r>
            <a:r>
              <a:rPr lang="en-US" sz="2400">
                <a:solidFill>
                  <a:srgbClr val="333333"/>
                </a:solidFill>
                <a:latin typeface="Arial"/>
                <a:ea typeface="Arial"/>
                <a:cs typeface="Arial"/>
                <a:sym typeface="Arial"/>
              </a:rPr>
              <a:t>) REST API requests/users.</a:t>
            </a:r>
            <a:endParaRPr sz="2400">
              <a:latin typeface="Arial"/>
              <a:ea typeface="Arial"/>
              <a:cs typeface="Arial"/>
              <a:sym typeface="Arial"/>
            </a:endParaRPr>
          </a:p>
          <a:p>
            <a:pPr indent="-457188" lvl="0" marL="609585" rtl="0" algn="just">
              <a:lnSpc>
                <a:spcPct val="115000"/>
              </a:lnSpc>
              <a:spcBef>
                <a:spcPts val="0"/>
              </a:spcBef>
              <a:spcAft>
                <a:spcPts val="0"/>
              </a:spcAft>
              <a:buClr>
                <a:srgbClr val="333333"/>
              </a:buClr>
              <a:buSzPts val="1700"/>
              <a:buFont typeface="Helvetica Neue"/>
              <a:buChar char="●"/>
            </a:pPr>
            <a:r>
              <a:rPr lang="en-US" sz="2400">
                <a:solidFill>
                  <a:srgbClr val="333333"/>
                </a:solidFill>
                <a:latin typeface="Arial"/>
                <a:ea typeface="Arial"/>
                <a:cs typeface="Arial"/>
                <a:sym typeface="Arial"/>
              </a:rPr>
              <a:t>Dynamic Admission Control is also supported.</a:t>
            </a:r>
            <a:endParaRPr sz="2400">
              <a:latin typeface="Arial"/>
              <a:ea typeface="Arial"/>
              <a:cs typeface="Arial"/>
              <a:sym typeface="Arial"/>
            </a:endParaRPr>
          </a:p>
        </p:txBody>
      </p:sp>
      <p:sp>
        <p:nvSpPr>
          <p:cNvPr id="558" name="Google Shape;558;p94"/>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59" name="Google Shape;559;p9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60" name="Google Shape;560;p94"/>
          <p:cNvSpPr/>
          <p:nvPr/>
        </p:nvSpPr>
        <p:spPr>
          <a:xfrm>
            <a:off x="5305507" y="468672"/>
            <a:ext cx="528809" cy="33050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1" name="Google Shape;561;p94"/>
          <p:cNvSpPr/>
          <p:nvPr/>
        </p:nvSpPr>
        <p:spPr>
          <a:xfrm>
            <a:off x="5878637" y="377169"/>
            <a:ext cx="213087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400" u="none" cap="none" strike="noStrike">
                <a:solidFill>
                  <a:srgbClr val="003C71"/>
                </a:solidFill>
                <a:latin typeface="Arial"/>
                <a:ea typeface="Arial"/>
                <a:cs typeface="Arial"/>
                <a:sym typeface="Arial"/>
              </a:rPr>
              <a:t>API Server</a:t>
            </a:r>
            <a:endParaRPr b="1" i="0" sz="2400" u="none" cap="none" strike="noStrike">
              <a:solidFill>
                <a:srgbClr val="003C71"/>
              </a:solidFill>
              <a:latin typeface="Arial"/>
              <a:ea typeface="Arial"/>
              <a:cs typeface="Arial"/>
              <a:sym typeface="Arial"/>
            </a:endParaRPr>
          </a:p>
        </p:txBody>
      </p:sp>
      <p:pic>
        <p:nvPicPr>
          <p:cNvPr id="562" name="Google Shape;562;p94"/>
          <p:cNvPicPr preferRelativeResize="0"/>
          <p:nvPr/>
        </p:nvPicPr>
        <p:blipFill rotWithShape="1">
          <a:blip r:embed="rId4">
            <a:alphaModFix/>
          </a:blip>
          <a:srcRect b="2767" l="3218" r="3447" t="5195"/>
          <a:stretch/>
        </p:blipFill>
        <p:spPr>
          <a:xfrm>
            <a:off x="8361802" y="1936516"/>
            <a:ext cx="3797147" cy="4870823"/>
          </a:xfrm>
          <a:prstGeom prst="rect">
            <a:avLst/>
          </a:prstGeom>
          <a:noFill/>
          <a:ln>
            <a:noFill/>
          </a:ln>
        </p:spPr>
      </p:pic>
      <p:pic>
        <p:nvPicPr>
          <p:cNvPr id="563" name="Google Shape;563;p94"/>
          <p:cNvPicPr preferRelativeResize="0"/>
          <p:nvPr/>
        </p:nvPicPr>
        <p:blipFill rotWithShape="1">
          <a:blip r:embed="rId5">
            <a:alphaModFix/>
          </a:blip>
          <a:srcRect b="0" l="0" r="0" t="0"/>
          <a:stretch/>
        </p:blipFill>
        <p:spPr>
          <a:xfrm>
            <a:off x="9980022" y="197265"/>
            <a:ext cx="1794340" cy="1739251"/>
          </a:xfrm>
          <a:prstGeom prst="rect">
            <a:avLst/>
          </a:prstGeom>
          <a:noFill/>
          <a:ln>
            <a:noFill/>
          </a:ln>
        </p:spPr>
      </p:pic>
      <p:sp>
        <p:nvSpPr>
          <p:cNvPr id="564" name="Google Shape;564;p94"/>
          <p:cNvSpPr/>
          <p:nvPr/>
        </p:nvSpPr>
        <p:spPr>
          <a:xfrm>
            <a:off x="1997282" y="5573088"/>
            <a:ext cx="5785071"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7030A0"/>
                </a:solidFill>
                <a:latin typeface="Arial"/>
                <a:ea typeface="Arial"/>
                <a:cs typeface="Arial"/>
                <a:sym typeface="Arial"/>
              </a:rPr>
              <a:t>When we use a command like </a:t>
            </a:r>
            <a:r>
              <a:rPr b="1" i="0" lang="en-US" sz="2000" u="none" cap="none" strike="noStrike">
                <a:solidFill>
                  <a:srgbClr val="7030A0"/>
                </a:solidFill>
                <a:latin typeface="Arial"/>
                <a:ea typeface="Arial"/>
                <a:cs typeface="Arial"/>
                <a:sym typeface="Arial"/>
              </a:rPr>
              <a:t>kubectl</a:t>
            </a:r>
            <a:r>
              <a:rPr b="0" i="0" lang="en-US" sz="2000" u="none" cap="none" strike="noStrike">
                <a:solidFill>
                  <a:srgbClr val="7030A0"/>
                </a:solidFill>
                <a:latin typeface="Arial"/>
                <a:ea typeface="Arial"/>
                <a:cs typeface="Arial"/>
                <a:sym typeface="Arial"/>
              </a:rPr>
              <a:t> apply to deploy an application, the </a:t>
            </a:r>
            <a:r>
              <a:rPr b="1" i="0" lang="en-US" sz="2000" u="none" cap="none" strike="noStrike">
                <a:solidFill>
                  <a:srgbClr val="7030A0"/>
                </a:solidFill>
                <a:latin typeface="Arial"/>
                <a:ea typeface="Arial"/>
                <a:cs typeface="Arial"/>
                <a:sym typeface="Arial"/>
              </a:rPr>
              <a:t>API Server </a:t>
            </a:r>
            <a:r>
              <a:rPr b="0" i="0" lang="en-US" sz="2000" u="none" cap="none" strike="noStrike">
                <a:solidFill>
                  <a:srgbClr val="7030A0"/>
                </a:solidFill>
                <a:latin typeface="Arial"/>
                <a:ea typeface="Arial"/>
                <a:cs typeface="Arial"/>
                <a:sym typeface="Arial"/>
              </a:rPr>
              <a:t>processes the request and ensures the cluster takes action.</a:t>
            </a:r>
            <a:endParaRPr b="0" i="0" sz="2000" u="none" cap="none" strike="noStrike">
              <a:solidFill>
                <a:srgbClr val="7030A0"/>
              </a:solidFill>
              <a:latin typeface="Arial"/>
              <a:ea typeface="Arial"/>
              <a:cs typeface="Arial"/>
              <a:sym typeface="Arial"/>
            </a:endParaRPr>
          </a:p>
        </p:txBody>
      </p:sp>
      <p:sp>
        <p:nvSpPr>
          <p:cNvPr id="565" name="Google Shape;565;p94"/>
          <p:cNvSpPr/>
          <p:nvPr/>
        </p:nvSpPr>
        <p:spPr>
          <a:xfrm>
            <a:off x="354368" y="1173734"/>
            <a:ext cx="7814942"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Arial"/>
                <a:ea typeface="Arial"/>
                <a:cs typeface="Arial"/>
                <a:sym typeface="Arial"/>
              </a:rPr>
              <a:t>API Server is a </a:t>
            </a:r>
            <a:r>
              <a:rPr b="1" i="0" lang="en-US" sz="2400" u="none" cap="none" strike="noStrike">
                <a:solidFill>
                  <a:srgbClr val="002060"/>
                </a:solidFill>
                <a:latin typeface="Arial"/>
                <a:ea typeface="Arial"/>
                <a:cs typeface="Arial"/>
                <a:sym typeface="Arial"/>
              </a:rPr>
              <a:t>Traffic Controller </a:t>
            </a:r>
            <a:r>
              <a:rPr b="0" i="0" lang="en-US" sz="2400" u="none" cap="none" strike="noStrike">
                <a:solidFill>
                  <a:srgbClr val="002060"/>
                </a:solidFill>
                <a:latin typeface="Arial"/>
                <a:ea typeface="Arial"/>
                <a:cs typeface="Arial"/>
                <a:sym typeface="Arial"/>
              </a:rPr>
              <a:t>that accepts requests (instructions) &amp; directs them to the right K8s component.</a:t>
            </a:r>
            <a:endParaRPr b="0" i="0" sz="2400" u="none" cap="none" strike="noStrike">
              <a:solidFill>
                <a:srgbClr val="00206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 name="Shape 569"/>
        <p:cNvGrpSpPr/>
        <p:nvPr/>
      </p:nvGrpSpPr>
      <p:grpSpPr>
        <a:xfrm>
          <a:off x="0" y="0"/>
          <a:ext cx="0" cy="0"/>
          <a:chOff x="0" y="0"/>
          <a:chExt cx="0" cy="0"/>
        </a:xfrm>
      </p:grpSpPr>
      <p:sp>
        <p:nvSpPr>
          <p:cNvPr id="570" name="Google Shape;570;p95"/>
          <p:cNvSpPr txBox="1"/>
          <p:nvPr>
            <p:ph idx="4294967295" type="body"/>
          </p:nvPr>
        </p:nvSpPr>
        <p:spPr>
          <a:xfrm>
            <a:off x="354368" y="3415130"/>
            <a:ext cx="8090983" cy="2486763"/>
          </a:xfrm>
          <a:prstGeom prst="rect">
            <a:avLst/>
          </a:prstGeom>
          <a:noFill/>
          <a:ln>
            <a:noFill/>
          </a:ln>
        </p:spPr>
        <p:txBody>
          <a:bodyPr anchorCtr="0" anchor="t" bIns="121850" lIns="121850" spcFirstLastPara="1" rIns="121850" wrap="square" tIns="121850">
            <a:normAutofit/>
          </a:bodyPr>
          <a:lstStyle/>
          <a:p>
            <a:pPr indent="0" lvl="0" marL="0" rtl="0" algn="l">
              <a:lnSpc>
                <a:spcPct val="115000"/>
              </a:lnSpc>
              <a:spcBef>
                <a:spcPts val="0"/>
              </a:spcBef>
              <a:spcAft>
                <a:spcPts val="0"/>
              </a:spcAft>
              <a:buClr>
                <a:srgbClr val="333333"/>
              </a:buClr>
              <a:buSzPts val="1800"/>
              <a:buNone/>
            </a:pPr>
            <a:r>
              <a:rPr b="1" lang="en-US">
                <a:solidFill>
                  <a:srgbClr val="333333"/>
                </a:solidFill>
                <a:latin typeface="Arial"/>
                <a:ea typeface="Arial"/>
                <a:cs typeface="Arial"/>
                <a:sym typeface="Arial"/>
              </a:rPr>
              <a:t>Kube-proxy</a:t>
            </a:r>
            <a:r>
              <a:rPr lang="en-US">
                <a:solidFill>
                  <a:srgbClr val="333333"/>
                </a:solidFill>
                <a:latin typeface="Arial"/>
                <a:ea typeface="Arial"/>
                <a:cs typeface="Arial"/>
                <a:sym typeface="Arial"/>
              </a:rPr>
              <a:t> runs on each node and provides:</a:t>
            </a:r>
            <a:endParaRPr>
              <a:latin typeface="Arial"/>
              <a:ea typeface="Arial"/>
              <a:cs typeface="Arial"/>
              <a:sym typeface="Arial"/>
            </a:endParaRPr>
          </a:p>
          <a:p>
            <a:pPr indent="-457200" lvl="0" marL="1236114" rtl="0" algn="l">
              <a:lnSpc>
                <a:spcPct val="115000"/>
              </a:lnSpc>
              <a:spcBef>
                <a:spcPts val="1333"/>
              </a:spcBef>
              <a:spcAft>
                <a:spcPts val="0"/>
              </a:spcAft>
              <a:buClr>
                <a:srgbClr val="333333"/>
              </a:buClr>
              <a:buSzPts val="2800"/>
              <a:buChar char="•"/>
            </a:pPr>
            <a:r>
              <a:rPr lang="en-US">
                <a:solidFill>
                  <a:srgbClr val="333333"/>
                </a:solidFill>
                <a:latin typeface="Arial"/>
                <a:ea typeface="Arial"/>
                <a:cs typeface="Arial"/>
                <a:sym typeface="Arial"/>
              </a:rPr>
              <a:t>load-balancing for cluster IPs (Virtual IPs)</a:t>
            </a:r>
            <a:endParaRPr>
              <a:latin typeface="Arial"/>
              <a:ea typeface="Arial"/>
              <a:cs typeface="Arial"/>
              <a:sym typeface="Arial"/>
            </a:endParaRPr>
          </a:p>
          <a:p>
            <a:pPr indent="-457200" lvl="0" marL="1236114" rtl="0" algn="l">
              <a:lnSpc>
                <a:spcPct val="115000"/>
              </a:lnSpc>
              <a:spcBef>
                <a:spcPts val="0"/>
              </a:spcBef>
              <a:spcAft>
                <a:spcPts val="0"/>
              </a:spcAft>
              <a:buClr>
                <a:srgbClr val="333333"/>
              </a:buClr>
              <a:buSzPts val="2800"/>
              <a:buChar char="•"/>
            </a:pPr>
            <a:r>
              <a:rPr lang="en-US">
                <a:solidFill>
                  <a:srgbClr val="333333"/>
                </a:solidFill>
                <a:latin typeface="Arial"/>
                <a:ea typeface="Arial"/>
                <a:cs typeface="Arial"/>
                <a:sym typeface="Arial"/>
              </a:rPr>
              <a:t>ensures clients can connect to the defined services through the API</a:t>
            </a:r>
            <a:endParaRPr>
              <a:latin typeface="Arial"/>
              <a:ea typeface="Arial"/>
              <a:cs typeface="Arial"/>
              <a:sym typeface="Arial"/>
            </a:endParaRPr>
          </a:p>
        </p:txBody>
      </p:sp>
      <p:pic>
        <p:nvPicPr>
          <p:cNvPr descr="D11.png" id="571" name="Google Shape;571;p95"/>
          <p:cNvPicPr preferRelativeResize="0"/>
          <p:nvPr/>
        </p:nvPicPr>
        <p:blipFill rotWithShape="1">
          <a:blip r:embed="rId3">
            <a:alphaModFix/>
          </a:blip>
          <a:srcRect b="8169" l="18455" r="17977" t="8556"/>
          <a:stretch/>
        </p:blipFill>
        <p:spPr>
          <a:xfrm>
            <a:off x="8102906" y="2116420"/>
            <a:ext cx="4219460" cy="4563025"/>
          </a:xfrm>
          <a:prstGeom prst="rect">
            <a:avLst/>
          </a:prstGeom>
          <a:noFill/>
          <a:ln>
            <a:noFill/>
          </a:ln>
        </p:spPr>
      </p:pic>
      <p:sp>
        <p:nvSpPr>
          <p:cNvPr id="572" name="Google Shape;572;p95"/>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73" name="Google Shape;573;p95"/>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pic>
        <p:nvPicPr>
          <p:cNvPr id="574" name="Google Shape;574;p95"/>
          <p:cNvPicPr preferRelativeResize="0"/>
          <p:nvPr/>
        </p:nvPicPr>
        <p:blipFill rotWithShape="1">
          <a:blip r:embed="rId5">
            <a:alphaModFix/>
          </a:blip>
          <a:srcRect b="0" l="0" r="0" t="0"/>
          <a:stretch/>
        </p:blipFill>
        <p:spPr>
          <a:xfrm>
            <a:off x="9980022" y="197265"/>
            <a:ext cx="1794340" cy="1739251"/>
          </a:xfrm>
          <a:prstGeom prst="rect">
            <a:avLst/>
          </a:prstGeom>
          <a:noFill/>
          <a:ln>
            <a:noFill/>
          </a:ln>
        </p:spPr>
      </p:pic>
      <p:sp>
        <p:nvSpPr>
          <p:cNvPr id="575" name="Google Shape;575;p95"/>
          <p:cNvSpPr/>
          <p:nvPr/>
        </p:nvSpPr>
        <p:spPr>
          <a:xfrm>
            <a:off x="5305507" y="468672"/>
            <a:ext cx="528809" cy="33050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6" name="Google Shape;576;p95"/>
          <p:cNvSpPr/>
          <p:nvPr/>
        </p:nvSpPr>
        <p:spPr>
          <a:xfrm>
            <a:off x="5878637" y="377169"/>
            <a:ext cx="433399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400" u="none" cap="none" strike="noStrike">
                <a:solidFill>
                  <a:srgbClr val="003C71"/>
                </a:solidFill>
                <a:latin typeface="Arial"/>
                <a:ea typeface="Arial"/>
                <a:cs typeface="Arial"/>
                <a:sym typeface="Arial"/>
              </a:rPr>
              <a:t>Kube-proxy: Worker Nodes</a:t>
            </a:r>
            <a:endParaRPr b="1" i="0" sz="2400" u="none" cap="none" strike="noStrike">
              <a:solidFill>
                <a:srgbClr val="003C71"/>
              </a:solidFill>
              <a:latin typeface="Arial"/>
              <a:ea typeface="Arial"/>
              <a:cs typeface="Arial"/>
              <a:sym typeface="Arial"/>
            </a:endParaRPr>
          </a:p>
        </p:txBody>
      </p:sp>
      <p:sp>
        <p:nvSpPr>
          <p:cNvPr id="577" name="Google Shape;577;p95"/>
          <p:cNvSpPr/>
          <p:nvPr/>
        </p:nvSpPr>
        <p:spPr>
          <a:xfrm>
            <a:off x="354368" y="1188081"/>
            <a:ext cx="8090983"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Kube-proxy</a:t>
            </a:r>
            <a:r>
              <a:rPr b="0" i="0" lang="en-US" sz="2400" u="none" cap="none" strike="noStrike">
                <a:solidFill>
                  <a:srgbClr val="002060"/>
                </a:solidFill>
                <a:latin typeface="Arial"/>
                <a:ea typeface="Arial"/>
                <a:cs typeface="Arial"/>
                <a:sym typeface="Arial"/>
              </a:rPr>
              <a:t> handles networking on each node. It ensures that services can communicate with pods and traffic is properly routed across the cluster. If an external request for a web app is received, Kube-proxy routes it to one of the pods running that particular application.</a:t>
            </a:r>
            <a:endParaRPr b="0" i="0" sz="2400" u="none" cap="none" strike="noStrike">
              <a:solidFill>
                <a:srgbClr val="00206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1" name="Shape 581"/>
        <p:cNvGrpSpPr/>
        <p:nvPr/>
      </p:nvGrpSpPr>
      <p:grpSpPr>
        <a:xfrm>
          <a:off x="0" y="0"/>
          <a:ext cx="0" cy="0"/>
          <a:chOff x="0" y="0"/>
          <a:chExt cx="0" cy="0"/>
        </a:xfrm>
      </p:grpSpPr>
      <p:sp>
        <p:nvSpPr>
          <p:cNvPr id="582" name="Google Shape;582;p96"/>
          <p:cNvSpPr txBox="1"/>
          <p:nvPr>
            <p:ph idx="4294967295" type="body"/>
          </p:nvPr>
        </p:nvSpPr>
        <p:spPr>
          <a:xfrm>
            <a:off x="227554" y="1297703"/>
            <a:ext cx="10649638" cy="3166964"/>
          </a:xfrm>
          <a:prstGeom prst="rect">
            <a:avLst/>
          </a:prstGeom>
          <a:noFill/>
          <a:ln>
            <a:noFill/>
          </a:ln>
        </p:spPr>
        <p:txBody>
          <a:bodyPr anchorCtr="0" anchor="t" bIns="121850" lIns="121850" spcFirstLastPara="1" rIns="121850" wrap="square" tIns="121850">
            <a:noAutofit/>
          </a:bodyPr>
          <a:lstStyle/>
          <a:p>
            <a:pPr indent="-457188" lvl="0" marL="609585" rtl="0" algn="just">
              <a:lnSpc>
                <a:spcPct val="115000"/>
              </a:lnSpc>
              <a:spcBef>
                <a:spcPts val="0"/>
              </a:spcBef>
              <a:spcAft>
                <a:spcPts val="0"/>
              </a:spcAft>
              <a:buClr>
                <a:srgbClr val="333333"/>
              </a:buClr>
              <a:buSzPts val="1700"/>
              <a:buFont typeface="Helvetica Neue"/>
              <a:buChar char="●"/>
            </a:pPr>
            <a:r>
              <a:rPr lang="en-US" sz="2400">
                <a:solidFill>
                  <a:srgbClr val="333333"/>
                </a:solidFill>
                <a:latin typeface="Arial"/>
                <a:ea typeface="Arial"/>
                <a:cs typeface="Arial"/>
                <a:sym typeface="Arial"/>
              </a:rPr>
              <a:t>Runs different controllers:</a:t>
            </a:r>
            <a:endParaRPr sz="2400">
              <a:latin typeface="Arial"/>
              <a:ea typeface="Arial"/>
              <a:cs typeface="Arial"/>
              <a:sym typeface="Arial"/>
            </a:endParaRPr>
          </a:p>
          <a:p>
            <a:pPr indent="0" lvl="0" marL="931298" rtl="0" algn="just">
              <a:lnSpc>
                <a:spcPct val="115000"/>
              </a:lnSpc>
              <a:spcBef>
                <a:spcPts val="0"/>
              </a:spcBef>
              <a:spcAft>
                <a:spcPts val="0"/>
              </a:spcAft>
              <a:buClr>
                <a:srgbClr val="333333"/>
              </a:buClr>
              <a:buSzPts val="1700"/>
              <a:buNone/>
            </a:pPr>
            <a:r>
              <a:rPr lang="en-US" sz="2400">
                <a:solidFill>
                  <a:srgbClr val="333333"/>
                </a:solidFill>
                <a:latin typeface="Arial"/>
                <a:ea typeface="Arial"/>
                <a:cs typeface="Arial"/>
                <a:sym typeface="Arial"/>
              </a:rPr>
              <a:t>ReplicaSet, DaemonSet, StatefulSet, Namespace, Persistent Volume.</a:t>
            </a:r>
            <a:endParaRPr sz="2400">
              <a:latin typeface="Arial"/>
              <a:ea typeface="Arial"/>
              <a:cs typeface="Arial"/>
              <a:sym typeface="Arial"/>
            </a:endParaRPr>
          </a:p>
          <a:p>
            <a:pPr indent="-457188" lvl="0" marL="609585" rtl="0" algn="just">
              <a:lnSpc>
                <a:spcPct val="115000"/>
              </a:lnSpc>
              <a:spcBef>
                <a:spcPts val="0"/>
              </a:spcBef>
              <a:spcAft>
                <a:spcPts val="0"/>
              </a:spcAft>
              <a:buClr>
                <a:srgbClr val="333333"/>
              </a:buClr>
              <a:buSzPts val="1700"/>
              <a:buFont typeface="Helvetica Neue"/>
              <a:buChar char="●"/>
            </a:pPr>
            <a:r>
              <a:rPr lang="en-US" sz="2400">
                <a:solidFill>
                  <a:srgbClr val="333333"/>
                </a:solidFill>
                <a:latin typeface="Arial"/>
                <a:ea typeface="Arial"/>
                <a:cs typeface="Arial"/>
                <a:sym typeface="Arial"/>
              </a:rPr>
              <a:t>Manages worker threads and participates in leader elections with other controller managers in an HA scenario.</a:t>
            </a:r>
            <a:endParaRPr/>
          </a:p>
          <a:p>
            <a:pPr indent="-457188" lvl="0" marL="609585" rtl="0" algn="just">
              <a:lnSpc>
                <a:spcPct val="115000"/>
              </a:lnSpc>
              <a:spcBef>
                <a:spcPts val="0"/>
              </a:spcBef>
              <a:spcAft>
                <a:spcPts val="0"/>
              </a:spcAft>
              <a:buClr>
                <a:srgbClr val="333333"/>
              </a:buClr>
              <a:buSzPts val="1700"/>
              <a:buFont typeface="Helvetica Neue"/>
              <a:buChar char="●"/>
            </a:pPr>
            <a:r>
              <a:rPr lang="en-US" sz="2400">
                <a:latin typeface="Arial"/>
                <a:ea typeface="Arial"/>
                <a:cs typeface="Arial"/>
                <a:sym typeface="Arial"/>
              </a:rPr>
              <a:t>If a node crashes and some pods go offline, the Controller Manager identifies the issue and spins up new pods on healthy nodes to match the desired state.</a:t>
            </a:r>
            <a:endParaRPr sz="2400">
              <a:latin typeface="Arial"/>
              <a:ea typeface="Arial"/>
              <a:cs typeface="Arial"/>
              <a:sym typeface="Arial"/>
            </a:endParaRPr>
          </a:p>
        </p:txBody>
      </p:sp>
      <p:sp>
        <p:nvSpPr>
          <p:cNvPr id="583" name="Google Shape;583;p96"/>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84" name="Google Shape;584;p9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585" name="Google Shape;585;p96"/>
          <p:cNvPicPr preferRelativeResize="0"/>
          <p:nvPr/>
        </p:nvPicPr>
        <p:blipFill rotWithShape="1">
          <a:blip r:embed="rId4">
            <a:alphaModFix/>
          </a:blip>
          <a:srcRect b="0" l="0" r="0" t="0"/>
          <a:stretch/>
        </p:blipFill>
        <p:spPr>
          <a:xfrm>
            <a:off x="9980022" y="197265"/>
            <a:ext cx="1794340" cy="1739251"/>
          </a:xfrm>
          <a:prstGeom prst="rect">
            <a:avLst/>
          </a:prstGeom>
          <a:noFill/>
          <a:ln>
            <a:noFill/>
          </a:ln>
        </p:spPr>
      </p:pic>
      <p:sp>
        <p:nvSpPr>
          <p:cNvPr id="586" name="Google Shape;586;p96"/>
          <p:cNvSpPr/>
          <p:nvPr/>
        </p:nvSpPr>
        <p:spPr>
          <a:xfrm>
            <a:off x="5305507" y="468672"/>
            <a:ext cx="528809" cy="330506"/>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7" name="Google Shape;587;p96"/>
          <p:cNvSpPr/>
          <p:nvPr/>
        </p:nvSpPr>
        <p:spPr>
          <a:xfrm>
            <a:off x="5878637" y="377169"/>
            <a:ext cx="433399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400" u="none" cap="none" strike="noStrike">
                <a:solidFill>
                  <a:srgbClr val="003C71"/>
                </a:solidFill>
                <a:latin typeface="Arial"/>
                <a:ea typeface="Arial"/>
                <a:cs typeface="Arial"/>
                <a:sym typeface="Arial"/>
              </a:rPr>
              <a:t>Controller Manager</a:t>
            </a:r>
            <a:endParaRPr b="1" i="0" sz="2400" u="none" cap="none" strike="noStrike">
              <a:solidFill>
                <a:srgbClr val="003C71"/>
              </a:solidFill>
              <a:latin typeface="Arial"/>
              <a:ea typeface="Arial"/>
              <a:cs typeface="Arial"/>
              <a:sym typeface="Arial"/>
            </a:endParaRPr>
          </a:p>
        </p:txBody>
      </p:sp>
      <p:pic>
        <p:nvPicPr>
          <p:cNvPr id="588" name="Google Shape;588;p96"/>
          <p:cNvPicPr preferRelativeResize="0"/>
          <p:nvPr/>
        </p:nvPicPr>
        <p:blipFill rotWithShape="1">
          <a:blip r:embed="rId5">
            <a:alphaModFix/>
          </a:blip>
          <a:srcRect b="0" l="0" r="0" t="32432"/>
          <a:stretch/>
        </p:blipFill>
        <p:spPr>
          <a:xfrm>
            <a:off x="5298389" y="4163407"/>
            <a:ext cx="6893611" cy="2616506"/>
          </a:xfrm>
          <a:prstGeom prst="rect">
            <a:avLst/>
          </a:prstGeom>
          <a:noFill/>
          <a:ln>
            <a:noFill/>
          </a:ln>
        </p:spPr>
      </p:pic>
      <p:sp>
        <p:nvSpPr>
          <p:cNvPr id="589" name="Google Shape;589;p96"/>
          <p:cNvSpPr/>
          <p:nvPr/>
        </p:nvSpPr>
        <p:spPr>
          <a:xfrm>
            <a:off x="1601325" y="5565105"/>
            <a:ext cx="3513573"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7030A0"/>
                </a:solidFill>
                <a:latin typeface="Arial"/>
                <a:ea typeface="Arial"/>
                <a:cs typeface="Arial"/>
                <a:sym typeface="Arial"/>
              </a:rPr>
              <a:t>The Controller Manager ensures that the cluster’s desired state matches the actual state.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3" name="Shape 593"/>
        <p:cNvGrpSpPr/>
        <p:nvPr/>
      </p:nvGrpSpPr>
      <p:grpSpPr>
        <a:xfrm>
          <a:off x="0" y="0"/>
          <a:ext cx="0" cy="0"/>
          <a:chOff x="0" y="0"/>
          <a:chExt cx="0" cy="0"/>
        </a:xfrm>
      </p:grpSpPr>
      <p:sp>
        <p:nvSpPr>
          <p:cNvPr id="594" name="Google Shape;594;p97"/>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595" name="Google Shape;595;p9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96" name="Google Shape;596;p97"/>
          <p:cNvSpPr/>
          <p:nvPr/>
        </p:nvSpPr>
        <p:spPr>
          <a:xfrm>
            <a:off x="1824018" y="6550223"/>
            <a:ext cx="5404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https://blog.bytebytego.com/p/kubernetes-made-easy-a-beginners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97" name="Google Shape;597;p97"/>
          <p:cNvPicPr preferRelativeResize="0"/>
          <p:nvPr/>
        </p:nvPicPr>
        <p:blipFill rotWithShape="1">
          <a:blip r:embed="rId5">
            <a:alphaModFix/>
          </a:blip>
          <a:srcRect b="0" l="0" r="0" t="0"/>
          <a:stretch/>
        </p:blipFill>
        <p:spPr>
          <a:xfrm>
            <a:off x="1803922" y="800619"/>
            <a:ext cx="9460281" cy="58535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1" name="Shape 601"/>
        <p:cNvGrpSpPr/>
        <p:nvPr/>
      </p:nvGrpSpPr>
      <p:grpSpPr>
        <a:xfrm>
          <a:off x="0" y="0"/>
          <a:ext cx="0" cy="0"/>
          <a:chOff x="0" y="0"/>
          <a:chExt cx="0" cy="0"/>
        </a:xfrm>
      </p:grpSpPr>
      <p:sp>
        <p:nvSpPr>
          <p:cNvPr id="602" name="Google Shape;602;p98"/>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03" name="Google Shape;603;p9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604" name="Google Shape;604;p98"/>
          <p:cNvPicPr preferRelativeResize="0"/>
          <p:nvPr/>
        </p:nvPicPr>
        <p:blipFill rotWithShape="1">
          <a:blip r:embed="rId4">
            <a:alphaModFix/>
          </a:blip>
          <a:srcRect b="0" l="0" r="0" t="0"/>
          <a:stretch/>
        </p:blipFill>
        <p:spPr>
          <a:xfrm>
            <a:off x="1783826" y="904562"/>
            <a:ext cx="9523919" cy="5773876"/>
          </a:xfrm>
          <a:prstGeom prst="rect">
            <a:avLst/>
          </a:prstGeom>
          <a:noFill/>
          <a:ln>
            <a:noFill/>
          </a:ln>
        </p:spPr>
      </p:pic>
      <p:sp>
        <p:nvSpPr>
          <p:cNvPr id="605" name="Google Shape;605;p98"/>
          <p:cNvSpPr/>
          <p:nvPr/>
        </p:nvSpPr>
        <p:spPr>
          <a:xfrm>
            <a:off x="1824018" y="6550223"/>
            <a:ext cx="5404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https://blog.bytebytego.com/p/kubernetes-made-easy-a-beginners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9" name="Shape 609"/>
        <p:cNvGrpSpPr/>
        <p:nvPr/>
      </p:nvGrpSpPr>
      <p:grpSpPr>
        <a:xfrm>
          <a:off x="0" y="0"/>
          <a:ext cx="0" cy="0"/>
          <a:chOff x="0" y="0"/>
          <a:chExt cx="0" cy="0"/>
        </a:xfrm>
      </p:grpSpPr>
      <p:sp>
        <p:nvSpPr>
          <p:cNvPr id="610" name="Google Shape;610;p99"/>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11" name="Google Shape;611;p9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612" name="Google Shape;612;p99"/>
          <p:cNvSpPr/>
          <p:nvPr/>
        </p:nvSpPr>
        <p:spPr>
          <a:xfrm>
            <a:off x="1824018" y="6550223"/>
            <a:ext cx="5404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https://blog.bytebytego.com/p/kubernetes-made-easy-a-beginners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613" name="Google Shape;613;p99"/>
          <p:cNvPicPr preferRelativeResize="0"/>
          <p:nvPr/>
        </p:nvPicPr>
        <p:blipFill rotWithShape="1">
          <a:blip r:embed="rId5">
            <a:alphaModFix/>
          </a:blip>
          <a:srcRect b="30330" l="1968" r="2451" t="3135"/>
          <a:stretch/>
        </p:blipFill>
        <p:spPr>
          <a:xfrm>
            <a:off x="735149" y="1195754"/>
            <a:ext cx="10607725" cy="42504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7" name="Shape 617"/>
        <p:cNvGrpSpPr/>
        <p:nvPr/>
      </p:nvGrpSpPr>
      <p:grpSpPr>
        <a:xfrm>
          <a:off x="0" y="0"/>
          <a:ext cx="0" cy="0"/>
          <a:chOff x="0" y="0"/>
          <a:chExt cx="0" cy="0"/>
        </a:xfrm>
      </p:grpSpPr>
      <p:sp>
        <p:nvSpPr>
          <p:cNvPr id="618" name="Google Shape;618;p100"/>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Architecture</a:t>
            </a:r>
            <a:endParaRPr b="1" i="0" sz="3200" u="none" cap="none" strike="noStrike">
              <a:solidFill>
                <a:srgbClr val="003C71"/>
              </a:solidFill>
              <a:latin typeface="Arial"/>
              <a:ea typeface="Arial"/>
              <a:cs typeface="Arial"/>
              <a:sym typeface="Arial"/>
            </a:endParaRPr>
          </a:p>
        </p:txBody>
      </p:sp>
      <p:pic>
        <p:nvPicPr>
          <p:cNvPr id="619" name="Google Shape;619;p100"/>
          <p:cNvPicPr preferRelativeResize="0"/>
          <p:nvPr/>
        </p:nvPicPr>
        <p:blipFill rotWithShape="1">
          <a:blip r:embed="rId3">
            <a:alphaModFix/>
          </a:blip>
          <a:srcRect b="0" l="0" r="0" t="0"/>
          <a:stretch/>
        </p:blipFill>
        <p:spPr>
          <a:xfrm>
            <a:off x="9980022" y="197265"/>
            <a:ext cx="1794340" cy="1739251"/>
          </a:xfrm>
          <a:prstGeom prst="rect">
            <a:avLst/>
          </a:prstGeom>
          <a:noFill/>
          <a:ln>
            <a:noFill/>
          </a:ln>
        </p:spPr>
      </p:pic>
      <p:pic>
        <p:nvPicPr>
          <p:cNvPr id="620" name="Google Shape;620;p100"/>
          <p:cNvPicPr preferRelativeResize="0"/>
          <p:nvPr/>
        </p:nvPicPr>
        <p:blipFill rotWithShape="1">
          <a:blip r:embed="rId4">
            <a:alphaModFix/>
          </a:blip>
          <a:srcRect b="0" l="0" r="0" t="0"/>
          <a:stretch/>
        </p:blipFill>
        <p:spPr>
          <a:xfrm>
            <a:off x="890299" y="2138844"/>
            <a:ext cx="11095196" cy="4317040"/>
          </a:xfrm>
          <a:prstGeom prst="rect">
            <a:avLst/>
          </a:prstGeom>
          <a:noFill/>
          <a:ln>
            <a:noFill/>
          </a:ln>
        </p:spPr>
      </p:pic>
      <p:pic>
        <p:nvPicPr>
          <p:cNvPr descr="A picture containing drawing&#10;&#10;Description automatically generated" id="621" name="Google Shape;621;p100"/>
          <p:cNvPicPr preferRelativeResize="0"/>
          <p:nvPr/>
        </p:nvPicPr>
        <p:blipFill rotWithShape="1">
          <a:blip r:embed="rId5">
            <a:alphaModFix/>
          </a:blip>
          <a:srcRect b="0" l="0" r="0" t="0"/>
          <a:stretch/>
        </p:blipFill>
        <p:spPr>
          <a:xfrm>
            <a:off x="0" y="5573088"/>
            <a:ext cx="1417834" cy="1284912"/>
          </a:xfrm>
          <a:prstGeom prst="rect">
            <a:avLst/>
          </a:prstGeom>
          <a:noFill/>
          <a:ln>
            <a:noFill/>
          </a:ln>
        </p:spPr>
      </p:pic>
      <p:sp>
        <p:nvSpPr>
          <p:cNvPr id="622" name="Google Shape;622;p100"/>
          <p:cNvSpPr txBox="1"/>
          <p:nvPr/>
        </p:nvSpPr>
        <p:spPr>
          <a:xfrm>
            <a:off x="10509167" y="1999074"/>
            <a:ext cx="156164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Container Runtime</a:t>
            </a:r>
            <a:endParaRPr b="1" i="0" sz="1200" u="none" cap="none" strike="noStrike">
              <a:solidFill>
                <a:schemeClr val="dk1"/>
              </a:solidFill>
              <a:latin typeface="Arial"/>
              <a:ea typeface="Arial"/>
              <a:cs typeface="Arial"/>
              <a:sym typeface="Arial"/>
            </a:endParaRPr>
          </a:p>
        </p:txBody>
      </p:sp>
      <p:sp>
        <p:nvSpPr>
          <p:cNvPr id="623" name="Google Shape;623;p100"/>
          <p:cNvSpPr/>
          <p:nvPr/>
        </p:nvSpPr>
        <p:spPr>
          <a:xfrm>
            <a:off x="3938155" y="1413336"/>
            <a:ext cx="440710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2800" u="none" cap="none" strike="noStrike">
                <a:solidFill>
                  <a:schemeClr val="dk1"/>
                </a:solidFill>
                <a:latin typeface="Arial"/>
                <a:ea typeface="Arial"/>
                <a:cs typeface="Arial"/>
                <a:sym typeface="Arial"/>
              </a:rPr>
              <a:t>POD Creation Process</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descr="A picture containing drawing&#10;&#10;Description automatically generated" id="628" name="Google Shape;628;p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629" name="Google Shape;629;p1"/>
          <p:cNvSpPr/>
          <p:nvPr/>
        </p:nvSpPr>
        <p:spPr>
          <a:xfrm>
            <a:off x="3021368" y="1282678"/>
            <a:ext cx="7196359"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4000" u="none" cap="none" strike="noStrike">
                <a:solidFill>
                  <a:srgbClr val="7030A0"/>
                </a:solidFill>
                <a:latin typeface="Arial"/>
                <a:ea typeface="Arial"/>
                <a:cs typeface="Arial"/>
                <a:sym typeface="Arial"/>
              </a:rPr>
              <a:t>Kubernetes in 100 </a:t>
            </a:r>
            <a:r>
              <a:rPr b="1" i="0" lang="en-US" sz="3200" u="none" cap="none" strike="noStrike">
                <a:solidFill>
                  <a:srgbClr val="7030A0"/>
                </a:solidFill>
                <a:latin typeface="Arial"/>
                <a:ea typeface="Arial"/>
                <a:cs typeface="Arial"/>
                <a:sym typeface="Arial"/>
              </a:rPr>
              <a:t>seconds!</a:t>
            </a:r>
            <a:endParaRPr b="1" i="0" sz="3200" u="none" cap="none" strike="noStrike">
              <a:solidFill>
                <a:srgbClr val="7030A0"/>
              </a:solidFill>
              <a:latin typeface="Arial"/>
              <a:ea typeface="Arial"/>
              <a:cs typeface="Arial"/>
              <a:sym typeface="Arial"/>
            </a:endParaRPr>
          </a:p>
        </p:txBody>
      </p:sp>
      <p:pic>
        <p:nvPicPr>
          <p:cNvPr id="630" name="Google Shape;630;p1"/>
          <p:cNvPicPr preferRelativeResize="0"/>
          <p:nvPr/>
        </p:nvPicPr>
        <p:blipFill rotWithShape="1">
          <a:blip r:embed="rId4">
            <a:alphaModFix/>
          </a:blip>
          <a:srcRect b="0" l="0" r="0" t="0"/>
          <a:stretch/>
        </p:blipFill>
        <p:spPr>
          <a:xfrm>
            <a:off x="4583676" y="2101361"/>
            <a:ext cx="2918560" cy="2906153"/>
          </a:xfrm>
          <a:prstGeom prst="rect">
            <a:avLst/>
          </a:prstGeom>
          <a:noFill/>
          <a:ln>
            <a:noFill/>
          </a:ln>
        </p:spPr>
      </p:pic>
      <p:sp>
        <p:nvSpPr>
          <p:cNvPr id="631" name="Google Shape;631;p1"/>
          <p:cNvSpPr/>
          <p:nvPr/>
        </p:nvSpPr>
        <p:spPr>
          <a:xfrm>
            <a:off x="4148363" y="5209152"/>
            <a:ext cx="40142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https://www.youtube.com/watch?v=PziYflu8cB8</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A picture containing drawing&#10;&#10;Description automatically generated" id="209" name="Google Shape;209;p7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10" name="Google Shape;210;p74"/>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Compose and YAML</a:t>
            </a:r>
            <a:endParaRPr b="1" i="0" sz="3200" u="none" cap="none" strike="noStrike">
              <a:solidFill>
                <a:srgbClr val="003C71"/>
              </a:solidFill>
              <a:latin typeface="Arial"/>
              <a:ea typeface="Arial"/>
              <a:cs typeface="Arial"/>
              <a:sym typeface="Arial"/>
            </a:endParaRPr>
          </a:p>
        </p:txBody>
      </p:sp>
      <p:sp>
        <p:nvSpPr>
          <p:cNvPr id="211" name="Google Shape;211;p74"/>
          <p:cNvSpPr/>
          <p:nvPr/>
        </p:nvSpPr>
        <p:spPr>
          <a:xfrm>
            <a:off x="549293" y="2424157"/>
            <a:ext cx="7599027" cy="2308324"/>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Arial"/>
                <a:ea typeface="Arial"/>
                <a:cs typeface="Arial"/>
                <a:sym typeface="Arial"/>
              </a:rPr>
              <a:t>version:</a:t>
            </a:r>
            <a:r>
              <a:rPr b="0" i="0" lang="en-US" sz="1600" u="none" cap="none" strike="noStrike">
                <a:solidFill>
                  <a:schemeClr val="dk1"/>
                </a:solidFill>
                <a:latin typeface="Arial"/>
                <a:ea typeface="Arial"/>
                <a:cs typeface="Arial"/>
                <a:sym typeface="Arial"/>
              </a:rPr>
              <a:t> </a:t>
            </a:r>
            <a:r>
              <a:rPr b="0" i="0" lang="en-US" sz="1600" u="none" cap="none" strike="noStrike">
                <a:solidFill>
                  <a:srgbClr val="00B050"/>
                </a:solidFill>
                <a:latin typeface="Arial"/>
                <a:ea typeface="Arial"/>
                <a:cs typeface="Arial"/>
                <a:sym typeface="Arial"/>
              </a:rPr>
              <a:t>'3.9'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Arial"/>
                <a:ea typeface="Arial"/>
                <a:cs typeface="Arial"/>
                <a:sym typeface="Arial"/>
              </a:rPr>
              <a:t>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Arial"/>
                <a:ea typeface="Arial"/>
                <a:cs typeface="Arial"/>
                <a:sym typeface="Arial"/>
              </a:rPr>
              <a:t>  web: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70C0"/>
                </a:solidFill>
                <a:latin typeface="Arial"/>
                <a:ea typeface="Arial"/>
                <a:cs typeface="Arial"/>
                <a:sym typeface="Arial"/>
              </a:rPr>
              <a:t>image:</a:t>
            </a:r>
            <a:r>
              <a:rPr b="0" i="0" lang="en-US" sz="1600" u="none" cap="none" strike="noStrike">
                <a:solidFill>
                  <a:schemeClr val="dk1"/>
                </a:solidFill>
                <a:latin typeface="Arial"/>
                <a:ea typeface="Arial"/>
                <a:cs typeface="Arial"/>
                <a:sym typeface="Arial"/>
              </a:rPr>
              <a:t> </a:t>
            </a:r>
            <a:r>
              <a:rPr b="0" i="0" lang="en-US" sz="1600" u="none" cap="none" strike="noStrike">
                <a:solidFill>
                  <a:srgbClr val="00B050"/>
                </a:solidFill>
                <a:latin typeface="Arial"/>
                <a:ea typeface="Arial"/>
                <a:cs typeface="Arial"/>
                <a:sym typeface="Arial"/>
              </a:rPr>
              <a:t>nginx:latest</a:t>
            </a:r>
            <a:endParaRPr b="0" i="0" sz="16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70C0"/>
                </a:solidFill>
                <a:latin typeface="Arial"/>
                <a:ea typeface="Arial"/>
                <a:cs typeface="Arial"/>
                <a:sym typeface="Arial"/>
              </a:rPr>
              <a:t>ports: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 </a:t>
            </a:r>
            <a:r>
              <a:rPr b="0" i="0" lang="en-US" sz="1600" u="none" cap="none" strike="noStrike">
                <a:solidFill>
                  <a:srgbClr val="00B050"/>
                </a:solidFill>
                <a:latin typeface="Arial"/>
                <a:ea typeface="Arial"/>
                <a:cs typeface="Arial"/>
                <a:sym typeface="Arial"/>
              </a:rPr>
              <a:t>"8080:80"  </a:t>
            </a:r>
            <a:r>
              <a:rPr b="0" i="0" lang="en-US" sz="1400" u="none" cap="none" strike="noStrike">
                <a:solidFill>
                  <a:schemeClr val="dk1"/>
                </a:solidFill>
                <a:latin typeface="Arial"/>
                <a:ea typeface="Arial"/>
                <a:cs typeface="Arial"/>
                <a:sym typeface="Arial"/>
              </a:rPr>
              <a:t># Map port 8080 on the host to port 80 in the container</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70C0"/>
                </a:solidFill>
                <a:latin typeface="Arial"/>
                <a:ea typeface="Arial"/>
                <a:cs typeface="Arial"/>
                <a:sym typeface="Arial"/>
              </a:rPr>
              <a:t>volumes: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 </a:t>
            </a:r>
            <a:r>
              <a:rPr b="0" i="0" lang="en-US" sz="1600" u="none" cap="none" strike="noStrike">
                <a:solidFill>
                  <a:srgbClr val="00B050"/>
                </a:solidFill>
                <a:latin typeface="Arial"/>
                <a:ea typeface="Arial"/>
                <a:cs typeface="Arial"/>
                <a:sym typeface="Arial"/>
              </a:rPr>
              <a:t>./html:/usr/share/nginx/html:ro   </a:t>
            </a:r>
            <a:r>
              <a:rPr b="0" i="0" lang="en-US" sz="1400" u="none" cap="none" strike="noStrike">
                <a:solidFill>
                  <a:schemeClr val="dk1"/>
                </a:solidFill>
                <a:latin typeface="Arial"/>
                <a:ea typeface="Arial"/>
                <a:cs typeface="Arial"/>
                <a:sym typeface="Arial"/>
              </a:rPr>
              <a:t># Mount the local html/ directory to Nginx's web root</a:t>
            </a:r>
            <a:endParaRPr b="0" i="0" sz="1600" u="none" cap="none" strike="noStrike">
              <a:solidFill>
                <a:schemeClr val="dk1"/>
              </a:solidFill>
              <a:latin typeface="Arial"/>
              <a:ea typeface="Arial"/>
              <a:cs typeface="Arial"/>
              <a:sym typeface="Arial"/>
            </a:endParaRPr>
          </a:p>
        </p:txBody>
      </p:sp>
      <p:sp>
        <p:nvSpPr>
          <p:cNvPr id="212" name="Google Shape;212;p74"/>
          <p:cNvSpPr/>
          <p:nvPr/>
        </p:nvSpPr>
        <p:spPr>
          <a:xfrm>
            <a:off x="457200" y="1079704"/>
            <a:ext cx="1105408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Setup a web server using Nginx and a static HTML website served from a local directory.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This example demonstrates key Docker Compose concepts like defining services, volumes, and ports.</a:t>
            </a:r>
            <a:endParaRPr b="0" i="0" sz="1800" u="none" cap="none" strike="noStrike">
              <a:solidFill>
                <a:srgbClr val="000000"/>
              </a:solidFill>
              <a:latin typeface="Arial"/>
              <a:ea typeface="Arial"/>
              <a:cs typeface="Arial"/>
              <a:sym typeface="Arial"/>
            </a:endParaRPr>
          </a:p>
        </p:txBody>
      </p:sp>
      <p:sp>
        <p:nvSpPr>
          <p:cNvPr id="213" name="Google Shape;213;p74"/>
          <p:cNvSpPr/>
          <p:nvPr/>
        </p:nvSpPr>
        <p:spPr>
          <a:xfrm>
            <a:off x="8428638" y="2424157"/>
            <a:ext cx="3539842" cy="127727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&lt;html lang="en"&gt;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    &lt;h1&gt;Welcome to My Simple Website!&lt;/h1&gt;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    &lt;p&gt;Served using Docker Compose with Nginx.&lt;/p&gt;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70C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p:txBody>
      </p:sp>
      <p:sp>
        <p:nvSpPr>
          <p:cNvPr id="214" name="Google Shape;214;p74"/>
          <p:cNvSpPr/>
          <p:nvPr/>
        </p:nvSpPr>
        <p:spPr>
          <a:xfrm>
            <a:off x="457200" y="2058341"/>
            <a:ext cx="22365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docker-compose.yml</a:t>
            </a:r>
            <a:endParaRPr b="1" i="0" sz="1600" u="none" cap="none" strike="noStrike">
              <a:solidFill>
                <a:srgbClr val="000000"/>
              </a:solidFill>
              <a:latin typeface="Arial"/>
              <a:ea typeface="Arial"/>
              <a:cs typeface="Arial"/>
              <a:sym typeface="Arial"/>
            </a:endParaRPr>
          </a:p>
        </p:txBody>
      </p:sp>
      <p:sp>
        <p:nvSpPr>
          <p:cNvPr id="215" name="Google Shape;215;p74"/>
          <p:cNvSpPr/>
          <p:nvPr/>
        </p:nvSpPr>
        <p:spPr>
          <a:xfrm>
            <a:off x="8341360" y="2116380"/>
            <a:ext cx="10791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Index.html</a:t>
            </a:r>
            <a:endParaRPr b="1" i="0" sz="1400" u="none" cap="none" strike="noStrike">
              <a:solidFill>
                <a:srgbClr val="0070C0"/>
              </a:solidFill>
              <a:latin typeface="Arial"/>
              <a:ea typeface="Arial"/>
              <a:cs typeface="Arial"/>
              <a:sym typeface="Arial"/>
            </a:endParaRPr>
          </a:p>
        </p:txBody>
      </p:sp>
      <p:sp>
        <p:nvSpPr>
          <p:cNvPr id="216" name="Google Shape;216;p74"/>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
        <p:nvSpPr>
          <p:cNvPr id="217" name="Google Shape;217;p74"/>
          <p:cNvSpPr/>
          <p:nvPr/>
        </p:nvSpPr>
        <p:spPr>
          <a:xfrm>
            <a:off x="457200" y="4899832"/>
            <a:ext cx="31277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docker-compose up -d --build </a:t>
            </a:r>
            <a:endParaRPr b="0" i="0" sz="1600" u="none" cap="none" strike="noStrike">
              <a:solidFill>
                <a:srgbClr val="000000"/>
              </a:solidFill>
              <a:latin typeface="Arial"/>
              <a:ea typeface="Arial"/>
              <a:cs typeface="Arial"/>
              <a:sym typeface="Arial"/>
            </a:endParaRPr>
          </a:p>
        </p:txBody>
      </p:sp>
      <p:sp>
        <p:nvSpPr>
          <p:cNvPr id="218" name="Google Shape;218;p74"/>
          <p:cNvSpPr/>
          <p:nvPr/>
        </p:nvSpPr>
        <p:spPr>
          <a:xfrm>
            <a:off x="4353253" y="4899832"/>
            <a:ext cx="426751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Access your website via </a:t>
            </a:r>
            <a:r>
              <a:rPr b="0" i="0" lang="en-US" sz="1600" u="sng" cap="none" strike="noStrike">
                <a:solidFill>
                  <a:srgbClr val="000000"/>
                </a:solidFill>
                <a:latin typeface="Arial"/>
                <a:ea typeface="Arial"/>
                <a:cs typeface="Arial"/>
                <a:sym typeface="Arial"/>
              </a:rPr>
              <a:t>http://localhost:8000</a:t>
            </a:r>
            <a:endParaRPr b="0" i="0" sz="1600" u="sng" cap="none" strike="noStrike">
              <a:solidFill>
                <a:srgbClr val="000000"/>
              </a:solidFill>
              <a:latin typeface="Arial"/>
              <a:ea typeface="Arial"/>
              <a:cs typeface="Arial"/>
              <a:sym typeface="Arial"/>
            </a:endParaRPr>
          </a:p>
        </p:txBody>
      </p:sp>
      <p:sp>
        <p:nvSpPr>
          <p:cNvPr id="219" name="Google Shape;219;p74"/>
          <p:cNvSpPr/>
          <p:nvPr/>
        </p:nvSpPr>
        <p:spPr>
          <a:xfrm>
            <a:off x="3654905" y="4984470"/>
            <a:ext cx="528320" cy="169277"/>
          </a:xfrm>
          <a:prstGeom prst="rightArrow">
            <a:avLst>
              <a:gd fmla="val 50000" name="adj1"/>
              <a:gd fmla="val 50000" name="adj2"/>
            </a:avLst>
          </a:prstGeom>
          <a:solidFill>
            <a:srgbClr val="0070C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5" name="Shape 635"/>
        <p:cNvGrpSpPr/>
        <p:nvPr/>
      </p:nvGrpSpPr>
      <p:grpSpPr>
        <a:xfrm>
          <a:off x="0" y="0"/>
          <a:ext cx="0" cy="0"/>
          <a:chOff x="0" y="0"/>
          <a:chExt cx="0" cy="0"/>
        </a:xfrm>
      </p:grpSpPr>
      <p:sp>
        <p:nvSpPr>
          <p:cNvPr id="636" name="Google Shape;636;p101"/>
          <p:cNvSpPr txBox="1"/>
          <p:nvPr>
            <p:ph idx="4294967295" type="body"/>
          </p:nvPr>
        </p:nvSpPr>
        <p:spPr>
          <a:xfrm>
            <a:off x="210154" y="1131074"/>
            <a:ext cx="10972800" cy="663984"/>
          </a:xfrm>
          <a:prstGeom prst="rect">
            <a:avLst/>
          </a:prstGeom>
          <a:noFill/>
          <a:ln>
            <a:noFill/>
          </a:ln>
        </p:spPr>
        <p:txBody>
          <a:bodyPr anchorCtr="0" anchor="t" bIns="121850" lIns="121850" spcFirstLastPara="1" rIns="121850" wrap="square" tIns="121850">
            <a:normAutofit/>
          </a:bodyPr>
          <a:lstStyle/>
          <a:p>
            <a:pPr indent="0" lvl="0" marL="152396" rtl="0" algn="l">
              <a:lnSpc>
                <a:spcPct val="115000"/>
              </a:lnSpc>
              <a:spcBef>
                <a:spcPts val="0"/>
              </a:spcBef>
              <a:spcAft>
                <a:spcPts val="0"/>
              </a:spcAft>
              <a:buClr>
                <a:srgbClr val="333333"/>
              </a:buClr>
              <a:buSzPts val="1700"/>
              <a:buNone/>
            </a:pPr>
            <a:r>
              <a:rPr lang="en-US" sz="2267">
                <a:solidFill>
                  <a:srgbClr val="333333"/>
                </a:solidFill>
                <a:latin typeface="Helvetica Neue"/>
                <a:ea typeface="Helvetica Neue"/>
                <a:cs typeface="Helvetica Neue"/>
                <a:sym typeface="Helvetica Neue"/>
              </a:rPr>
              <a:t>Kubernetes data model is governed by versioned API object specifications.</a:t>
            </a:r>
            <a:endParaRPr/>
          </a:p>
        </p:txBody>
      </p:sp>
      <p:sp>
        <p:nvSpPr>
          <p:cNvPr id="637" name="Google Shape;637;p101"/>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38" name="Google Shape;638;p10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639" name="Google Shape;639;p101"/>
          <p:cNvSpPr/>
          <p:nvPr/>
        </p:nvSpPr>
        <p:spPr>
          <a:xfrm>
            <a:off x="354368" y="1975913"/>
            <a:ext cx="6445927" cy="341632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 Kubernetes Data Model organizes &amp; manages resources in a cluster, ensuring the system's desired state is met. It's based on </a:t>
            </a:r>
            <a:r>
              <a:rPr b="1" i="0" lang="en-US" sz="1800" u="none" cap="none" strike="noStrike">
                <a:solidFill>
                  <a:srgbClr val="FF0000"/>
                </a:solidFill>
                <a:latin typeface="Arial"/>
                <a:ea typeface="Arial"/>
                <a:cs typeface="Arial"/>
                <a:sym typeface="Arial"/>
              </a:rPr>
              <a:t>declarative configuration</a:t>
            </a:r>
            <a:r>
              <a:rPr b="0" i="0" lang="en-US" sz="1800" u="none" cap="none" strike="noStrike">
                <a:solidFill>
                  <a:schemeClr val="dk1"/>
                </a:solidFill>
                <a:latin typeface="Arial"/>
                <a:ea typeface="Arial"/>
                <a:cs typeface="Arial"/>
                <a:sym typeface="Arial"/>
              </a:rPr>
              <a:t>, where users define the desired state, and Kubernetes works to reconcile the actual state. We use </a:t>
            </a:r>
            <a:r>
              <a:rPr b="1" i="0" lang="en-US" sz="1800" u="none" cap="none" strike="noStrike">
                <a:solidFill>
                  <a:srgbClr val="FF0000"/>
                </a:solidFill>
                <a:latin typeface="Arial"/>
                <a:ea typeface="Arial"/>
                <a:cs typeface="Arial"/>
                <a:sym typeface="Arial"/>
              </a:rPr>
              <a:t>YAML</a:t>
            </a:r>
            <a:r>
              <a:rPr b="0" i="0" lang="en-US" sz="1800" u="none" cap="none" strike="noStrike">
                <a:solidFill>
                  <a:schemeClr val="dk1"/>
                </a:solidFill>
                <a:latin typeface="Arial"/>
                <a:ea typeface="Arial"/>
                <a:cs typeface="Arial"/>
                <a:sym typeface="Arial"/>
              </a:rPr>
              <a:t> to manage resources in Kubernetes.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Arial"/>
                <a:ea typeface="Arial"/>
                <a:cs typeface="Arial"/>
                <a:sym typeface="Arial"/>
              </a:rPr>
              <a:t>Resource Objects</a:t>
            </a:r>
            <a:r>
              <a:rPr b="0" i="0" lang="en-US" sz="1800" u="none" cap="none" strike="noStrike">
                <a:solidFill>
                  <a:schemeClr val="dk1"/>
                </a:solidFill>
                <a:latin typeface="Arial"/>
                <a:ea typeface="Arial"/>
                <a:cs typeface="Arial"/>
                <a:sym typeface="Arial"/>
              </a:rPr>
              <a:t>: Represents Kubernetes entities like Pods, Services, Deployments, Namespace.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Arial"/>
                <a:ea typeface="Arial"/>
                <a:cs typeface="Arial"/>
                <a:sym typeface="Arial"/>
              </a:rPr>
              <a:t>Desired State</a:t>
            </a:r>
            <a:r>
              <a:rPr b="0" i="0" lang="en-US" sz="1800" u="none" cap="none" strike="noStrike">
                <a:solidFill>
                  <a:schemeClr val="dk1"/>
                </a:solidFill>
                <a:latin typeface="Arial"/>
                <a:ea typeface="Arial"/>
                <a:cs typeface="Arial"/>
                <a:sym typeface="Arial"/>
              </a:rPr>
              <a:t>: The configuration users define (e.g., number of replicas, container images).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Arial"/>
                <a:ea typeface="Arial"/>
                <a:cs typeface="Arial"/>
                <a:sym typeface="Arial"/>
              </a:rPr>
              <a:t>Controllers</a:t>
            </a:r>
            <a:r>
              <a:rPr b="0" i="0" lang="en-US" sz="1800" u="none" cap="none" strike="noStrike">
                <a:solidFill>
                  <a:schemeClr val="dk1"/>
                </a:solidFill>
                <a:latin typeface="Arial"/>
                <a:ea typeface="Arial"/>
                <a:cs typeface="Arial"/>
                <a:sym typeface="Arial"/>
              </a:rPr>
              <a:t>: Components that monitor the actual state and ensure it matches the desired state.</a:t>
            </a:r>
            <a:endParaRPr b="0" i="0" sz="1400" u="none" cap="none" strike="noStrike">
              <a:solidFill>
                <a:srgbClr val="000000"/>
              </a:solidFill>
              <a:latin typeface="Arial"/>
              <a:ea typeface="Arial"/>
              <a:cs typeface="Arial"/>
              <a:sym typeface="Arial"/>
            </a:endParaRPr>
          </a:p>
        </p:txBody>
      </p:sp>
      <p:pic>
        <p:nvPicPr>
          <p:cNvPr id="640" name="Google Shape;640;p101"/>
          <p:cNvPicPr preferRelativeResize="0"/>
          <p:nvPr/>
        </p:nvPicPr>
        <p:blipFill rotWithShape="1">
          <a:blip r:embed="rId4">
            <a:alphaModFix/>
          </a:blip>
          <a:srcRect b="15578" l="12851" r="12842" t="4168"/>
          <a:stretch/>
        </p:blipFill>
        <p:spPr>
          <a:xfrm>
            <a:off x="7031113" y="1983971"/>
            <a:ext cx="4926211" cy="4363563"/>
          </a:xfrm>
          <a:prstGeom prst="rect">
            <a:avLst/>
          </a:prstGeom>
          <a:noFill/>
          <a:ln>
            <a:noFill/>
          </a:ln>
        </p:spPr>
      </p:pic>
      <p:pic>
        <p:nvPicPr>
          <p:cNvPr id="641" name="Google Shape;641;p101"/>
          <p:cNvPicPr preferRelativeResize="0"/>
          <p:nvPr/>
        </p:nvPicPr>
        <p:blipFill rotWithShape="1">
          <a:blip r:embed="rId5">
            <a:alphaModFix/>
          </a:blip>
          <a:srcRect b="0" l="0" r="0" t="0"/>
          <a:stretch/>
        </p:blipFill>
        <p:spPr>
          <a:xfrm>
            <a:off x="9980022" y="197265"/>
            <a:ext cx="1794340" cy="1739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5" name="Shape 645"/>
        <p:cNvGrpSpPr/>
        <p:nvPr/>
      </p:nvGrpSpPr>
      <p:grpSpPr>
        <a:xfrm>
          <a:off x="0" y="0"/>
          <a:ext cx="0" cy="0"/>
          <a:chOff x="0" y="0"/>
          <a:chExt cx="0" cy="0"/>
        </a:xfrm>
      </p:grpSpPr>
      <p:sp>
        <p:nvSpPr>
          <p:cNvPr id="646" name="Google Shape;646;p102"/>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Pod</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47" name="Google Shape;647;p10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648" name="Google Shape;648;p102"/>
          <p:cNvPicPr preferRelativeResize="0"/>
          <p:nvPr/>
        </p:nvPicPr>
        <p:blipFill rotWithShape="1">
          <a:blip r:embed="rId4">
            <a:alphaModFix/>
          </a:blip>
          <a:srcRect b="0" l="0" r="0" t="0"/>
          <a:stretch/>
        </p:blipFill>
        <p:spPr>
          <a:xfrm>
            <a:off x="354368" y="1519390"/>
            <a:ext cx="5970232" cy="3806023"/>
          </a:xfrm>
          <a:prstGeom prst="rect">
            <a:avLst/>
          </a:prstGeom>
          <a:noFill/>
          <a:ln>
            <a:noFill/>
          </a:ln>
        </p:spPr>
      </p:pic>
      <p:sp>
        <p:nvSpPr>
          <p:cNvPr id="649" name="Google Shape;649;p102"/>
          <p:cNvSpPr/>
          <p:nvPr/>
        </p:nvSpPr>
        <p:spPr>
          <a:xfrm>
            <a:off x="1824018" y="6550223"/>
            <a:ext cx="5404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https://blog.bytebytego.com/p/kubernetes-made-easy-a-beginners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50" name="Google Shape;650;p102"/>
          <p:cNvSpPr/>
          <p:nvPr/>
        </p:nvSpPr>
        <p:spPr>
          <a:xfrm>
            <a:off x="6445250" y="2059038"/>
            <a:ext cx="5486400" cy="369331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Arial"/>
                <a:ea typeface="Arial"/>
                <a:cs typeface="Arial"/>
                <a:sym typeface="Arial"/>
              </a:rPr>
              <a:t>A Pod can host a single container, which is the most common use case. Alternatively, a Pod can run multiple containers that are coupled in some way. For example, a primary app container and a </a:t>
            </a:r>
            <a:r>
              <a:rPr b="1" i="0" lang="en-US" sz="1800" u="none" cap="none" strike="noStrike">
                <a:solidFill>
                  <a:srgbClr val="000000"/>
                </a:solidFill>
                <a:latin typeface="Arial"/>
                <a:ea typeface="Arial"/>
                <a:cs typeface="Arial"/>
                <a:sym typeface="Arial"/>
              </a:rPr>
              <a:t>sidecar (helper) container </a:t>
            </a:r>
            <a:r>
              <a:rPr b="0" i="0" lang="en-US" sz="1800" u="none" cap="none" strike="noStrike">
                <a:solidFill>
                  <a:srgbClr val="000000"/>
                </a:solidFill>
                <a:latin typeface="Arial"/>
                <a:ea typeface="Arial"/>
                <a:cs typeface="Arial"/>
                <a:sym typeface="Arial"/>
              </a:rPr>
              <a:t>for logging.</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Arial"/>
                <a:ea typeface="Arial"/>
                <a:cs typeface="Arial"/>
                <a:sym typeface="Arial"/>
              </a:rPr>
              <a:t>The containers in a Pod share the same IP address and port space. They can also share volumes for persistent storage.</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Arial"/>
                <a:ea typeface="Arial"/>
                <a:cs typeface="Arial"/>
                <a:sym typeface="Arial"/>
              </a:rPr>
              <a:t>Pods are designed to be short-lived </a:t>
            </a:r>
            <a:r>
              <a:rPr b="0" i="0" lang="en-US" sz="1800" u="none" cap="none" strike="noStrike">
                <a:solidFill>
                  <a:schemeClr val="dk1"/>
                </a:solidFill>
                <a:latin typeface="Arial"/>
                <a:ea typeface="Arial"/>
                <a:cs typeface="Arial"/>
                <a:sym typeface="Arial"/>
              </a:rPr>
              <a:t>(ephemeral). </a:t>
            </a:r>
            <a:r>
              <a:rPr b="0" i="0" lang="en-US" sz="1800" u="none" cap="none" strike="noStrike">
                <a:solidFill>
                  <a:srgbClr val="000000"/>
                </a:solidFill>
                <a:latin typeface="Arial"/>
                <a:ea typeface="Arial"/>
                <a:cs typeface="Arial"/>
                <a:sym typeface="Arial"/>
              </a:rPr>
              <a:t>If a Pod fails, Kubernetes will restart it (or replace it) to match the desired state.</a:t>
            </a:r>
            <a:endParaRPr b="0" i="0" sz="1400" u="none" cap="none" strike="noStrike">
              <a:solidFill>
                <a:srgbClr val="000000"/>
              </a:solidFill>
              <a:latin typeface="Arial"/>
              <a:ea typeface="Arial"/>
              <a:cs typeface="Arial"/>
              <a:sym typeface="Arial"/>
            </a:endParaRPr>
          </a:p>
        </p:txBody>
      </p:sp>
      <p:pic>
        <p:nvPicPr>
          <p:cNvPr id="651" name="Google Shape;651;p102"/>
          <p:cNvPicPr preferRelativeResize="0"/>
          <p:nvPr/>
        </p:nvPicPr>
        <p:blipFill rotWithShape="1">
          <a:blip r:embed="rId6">
            <a:alphaModFix/>
          </a:blip>
          <a:srcRect b="0" l="0" r="0" t="0"/>
          <a:stretch/>
        </p:blipFill>
        <p:spPr>
          <a:xfrm>
            <a:off x="9980022" y="197265"/>
            <a:ext cx="1794340" cy="17392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5" name="Shape 655"/>
        <p:cNvGrpSpPr/>
        <p:nvPr/>
      </p:nvGrpSpPr>
      <p:grpSpPr>
        <a:xfrm>
          <a:off x="0" y="0"/>
          <a:ext cx="0" cy="0"/>
          <a:chOff x="0" y="0"/>
          <a:chExt cx="0" cy="0"/>
        </a:xfrm>
      </p:grpSpPr>
      <p:sp>
        <p:nvSpPr>
          <p:cNvPr id="656" name="Google Shape;656;p103"/>
          <p:cNvSpPr txBox="1"/>
          <p:nvPr>
            <p:ph idx="4294967295" type="body"/>
          </p:nvPr>
        </p:nvSpPr>
        <p:spPr>
          <a:xfrm>
            <a:off x="6163598" y="6129845"/>
            <a:ext cx="4982333" cy="628598"/>
          </a:xfrm>
          <a:prstGeom prst="rect">
            <a:avLst/>
          </a:prstGeom>
          <a:noFill/>
          <a:ln>
            <a:noFill/>
          </a:ln>
        </p:spPr>
        <p:txBody>
          <a:bodyPr anchorCtr="0" anchor="t" bIns="121850" lIns="121850" spcFirstLastPara="1" rIns="121850" wrap="square" tIns="121850">
            <a:normAutofit/>
          </a:bodyPr>
          <a:lstStyle/>
          <a:p>
            <a:pPr indent="0" lvl="0" marL="0" rtl="0" algn="l">
              <a:lnSpc>
                <a:spcPct val="100000"/>
              </a:lnSpc>
              <a:spcBef>
                <a:spcPts val="0"/>
              </a:spcBef>
              <a:spcAft>
                <a:spcPts val="0"/>
              </a:spcAft>
              <a:buClr>
                <a:srgbClr val="333333"/>
              </a:buClr>
              <a:buSzPts val="1700"/>
              <a:buNone/>
            </a:pPr>
            <a:r>
              <a:rPr lang="en-US" sz="2000">
                <a:solidFill>
                  <a:srgbClr val="333333"/>
                </a:solidFill>
                <a:latin typeface="Helvetica Neue"/>
                <a:ea typeface="Helvetica Neue"/>
                <a:cs typeface="Helvetica Neue"/>
                <a:sym typeface="Helvetica Neue"/>
              </a:rPr>
              <a:t>$ kubectl apply -f nginx-pod.yaml</a:t>
            </a:r>
            <a:endParaRPr sz="2400"/>
          </a:p>
        </p:txBody>
      </p:sp>
      <p:pic>
        <p:nvPicPr>
          <p:cNvPr descr="D23.png" id="657" name="Google Shape;657;p103"/>
          <p:cNvPicPr preferRelativeResize="0"/>
          <p:nvPr/>
        </p:nvPicPr>
        <p:blipFill rotWithShape="1">
          <a:blip r:embed="rId3">
            <a:alphaModFix/>
          </a:blip>
          <a:srcRect b="0" l="0" r="0" t="0"/>
          <a:stretch/>
        </p:blipFill>
        <p:spPr>
          <a:xfrm>
            <a:off x="685800" y="1590675"/>
            <a:ext cx="5216710" cy="3538969"/>
          </a:xfrm>
          <a:prstGeom prst="rect">
            <a:avLst/>
          </a:prstGeom>
          <a:noFill/>
          <a:ln>
            <a:noFill/>
          </a:ln>
        </p:spPr>
      </p:pic>
      <p:sp>
        <p:nvSpPr>
          <p:cNvPr id="658" name="Google Shape;658;p103"/>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Pod creation</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59" name="Google Shape;659;p103"/>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pic>
        <p:nvPicPr>
          <p:cNvPr id="660" name="Google Shape;660;p103"/>
          <p:cNvPicPr preferRelativeResize="0"/>
          <p:nvPr/>
        </p:nvPicPr>
        <p:blipFill rotWithShape="1">
          <a:blip r:embed="rId5">
            <a:alphaModFix/>
          </a:blip>
          <a:srcRect b="0" l="0" r="13683" t="0"/>
          <a:stretch/>
        </p:blipFill>
        <p:spPr>
          <a:xfrm>
            <a:off x="6333605" y="1841693"/>
            <a:ext cx="3745577" cy="4170911"/>
          </a:xfrm>
          <a:prstGeom prst="rect">
            <a:avLst/>
          </a:prstGeom>
          <a:noFill/>
          <a:ln cap="flat" cmpd="sng" w="9525">
            <a:solidFill>
              <a:schemeClr val="dk1"/>
            </a:solidFill>
            <a:prstDash val="solid"/>
            <a:round/>
            <a:headEnd len="sm" w="sm" type="none"/>
            <a:tailEnd len="sm" w="sm" type="none"/>
          </a:ln>
        </p:spPr>
      </p:pic>
      <p:sp>
        <p:nvSpPr>
          <p:cNvPr id="661" name="Google Shape;661;p103"/>
          <p:cNvSpPr/>
          <p:nvPr/>
        </p:nvSpPr>
        <p:spPr>
          <a:xfrm>
            <a:off x="6266552" y="1413741"/>
            <a:ext cx="18902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Helvetica Neue"/>
                <a:ea typeface="Helvetica Neue"/>
                <a:cs typeface="Helvetica Neue"/>
                <a:sym typeface="Helvetica Neue"/>
              </a:rPr>
              <a:t>nginx-pod.yaml</a:t>
            </a:r>
            <a:endParaRPr b="1" i="0" sz="1800" u="none" cap="none" strike="noStrike">
              <a:solidFill>
                <a:srgbClr val="000000"/>
              </a:solidFill>
              <a:latin typeface="Arial"/>
              <a:ea typeface="Arial"/>
              <a:cs typeface="Arial"/>
              <a:sym typeface="Arial"/>
            </a:endParaRPr>
          </a:p>
        </p:txBody>
      </p:sp>
      <p:pic>
        <p:nvPicPr>
          <p:cNvPr id="662" name="Google Shape;662;p103"/>
          <p:cNvPicPr preferRelativeResize="0"/>
          <p:nvPr/>
        </p:nvPicPr>
        <p:blipFill rotWithShape="1">
          <a:blip r:embed="rId6">
            <a:alphaModFix/>
          </a:blip>
          <a:srcRect b="0" l="0" r="0" t="0"/>
          <a:stretch/>
        </p:blipFill>
        <p:spPr>
          <a:xfrm>
            <a:off x="9980022" y="197265"/>
            <a:ext cx="1794340" cy="17392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6" name="Shape 666"/>
        <p:cNvGrpSpPr/>
        <p:nvPr/>
      </p:nvGrpSpPr>
      <p:grpSpPr>
        <a:xfrm>
          <a:off x="0" y="0"/>
          <a:ext cx="0" cy="0"/>
          <a:chOff x="0" y="0"/>
          <a:chExt cx="0" cy="0"/>
        </a:xfrm>
      </p:grpSpPr>
      <p:sp>
        <p:nvSpPr>
          <p:cNvPr id="667" name="Google Shape;667;p104"/>
          <p:cNvSpPr txBox="1"/>
          <p:nvPr/>
        </p:nvSpPr>
        <p:spPr>
          <a:xfrm>
            <a:off x="465468" y="1651416"/>
            <a:ext cx="8284873" cy="1354110"/>
          </a:xfrm>
          <a:prstGeom prst="rect">
            <a:avLst/>
          </a:prstGeom>
          <a:noFill/>
          <a:ln>
            <a:noFill/>
          </a:ln>
        </p:spPr>
        <p:txBody>
          <a:bodyPr anchorCtr="0" anchor="t" bIns="121850" lIns="121850" spcFirstLastPara="1" rIns="121850" wrap="square" tIns="121850">
            <a:spAutoFit/>
          </a:bodyPr>
          <a:lstStyle/>
          <a:p>
            <a:pPr indent="-342900" lvl="0" marL="495538" marR="0" rtl="0" algn="l">
              <a:lnSpc>
                <a:spcPct val="100000"/>
              </a:lnSpc>
              <a:spcBef>
                <a:spcPts val="0"/>
              </a:spcBef>
              <a:spcAft>
                <a:spcPts val="0"/>
              </a:spcAft>
              <a:buClr>
                <a:srgbClr val="333333"/>
              </a:buClr>
              <a:buSzPts val="1800"/>
              <a:buFont typeface="Noto Sans Symbols"/>
              <a:buChar char="▪"/>
            </a:pPr>
            <a:r>
              <a:rPr b="0" i="0" lang="en-US" sz="2400" u="none" cap="none" strike="noStrike">
                <a:solidFill>
                  <a:srgbClr val="333333"/>
                </a:solidFill>
                <a:latin typeface="Arial"/>
                <a:ea typeface="Arial"/>
                <a:cs typeface="Arial"/>
                <a:sym typeface="Arial"/>
              </a:rPr>
              <a:t>Pods are ephemeral copies of each other.</a:t>
            </a:r>
            <a:endParaRPr b="0" i="0" sz="2400" u="none" cap="none" strike="noStrike">
              <a:solidFill>
                <a:srgbClr val="000000"/>
              </a:solidFill>
              <a:latin typeface="Arial"/>
              <a:ea typeface="Arial"/>
              <a:cs typeface="Arial"/>
              <a:sym typeface="Arial"/>
            </a:endParaRPr>
          </a:p>
          <a:p>
            <a:pPr indent="-342900" lvl="0" marL="495538" marR="0" rtl="0" algn="l">
              <a:lnSpc>
                <a:spcPct val="100000"/>
              </a:lnSpc>
              <a:spcBef>
                <a:spcPts val="0"/>
              </a:spcBef>
              <a:spcAft>
                <a:spcPts val="0"/>
              </a:spcAft>
              <a:buClr>
                <a:srgbClr val="333333"/>
              </a:buClr>
              <a:buSzPts val="1800"/>
              <a:buFont typeface="Noto Sans Symbols"/>
              <a:buChar char="▪"/>
            </a:pPr>
            <a:r>
              <a:rPr b="0" i="0" lang="en-US" sz="2400" u="none" cap="none" strike="noStrike">
                <a:solidFill>
                  <a:srgbClr val="333333"/>
                </a:solidFill>
                <a:latin typeface="Arial"/>
                <a:ea typeface="Arial"/>
                <a:cs typeface="Arial"/>
                <a:sym typeface="Arial"/>
              </a:rPr>
              <a:t>Make sure desired number of pods running.</a:t>
            </a:r>
            <a:endParaRPr b="0" i="0" sz="2400" u="none" cap="none" strike="noStrike">
              <a:solidFill>
                <a:srgbClr val="000000"/>
              </a:solidFill>
              <a:latin typeface="Arial"/>
              <a:ea typeface="Arial"/>
              <a:cs typeface="Arial"/>
              <a:sym typeface="Arial"/>
            </a:endParaRPr>
          </a:p>
          <a:p>
            <a:pPr indent="-342900" lvl="0" marL="495538" marR="0" rtl="0" algn="l">
              <a:lnSpc>
                <a:spcPct val="100000"/>
              </a:lnSpc>
              <a:spcBef>
                <a:spcPts val="0"/>
              </a:spcBef>
              <a:spcAft>
                <a:spcPts val="0"/>
              </a:spcAft>
              <a:buClr>
                <a:srgbClr val="333333"/>
              </a:buClr>
              <a:buSzPts val="1800"/>
              <a:buFont typeface="Noto Sans Symbols"/>
              <a:buChar char="▪"/>
            </a:pPr>
            <a:r>
              <a:rPr b="0" i="0" lang="en-US" sz="2400" u="none" cap="none" strike="noStrike">
                <a:solidFill>
                  <a:srgbClr val="333333"/>
                </a:solidFill>
                <a:latin typeface="Arial"/>
                <a:ea typeface="Arial"/>
                <a:cs typeface="Arial"/>
                <a:sym typeface="Arial"/>
              </a:rPr>
              <a:t>Automatically replaces any pod that failed or deleted.</a:t>
            </a:r>
            <a:endParaRPr b="0" i="0" sz="1400" u="none" cap="none" strike="noStrike">
              <a:solidFill>
                <a:srgbClr val="000000"/>
              </a:solidFill>
              <a:latin typeface="Arial"/>
              <a:ea typeface="Arial"/>
              <a:cs typeface="Arial"/>
              <a:sym typeface="Arial"/>
            </a:endParaRPr>
          </a:p>
        </p:txBody>
      </p:sp>
      <p:sp>
        <p:nvSpPr>
          <p:cNvPr id="668" name="Google Shape;668;p104"/>
          <p:cNvSpPr txBox="1"/>
          <p:nvPr/>
        </p:nvSpPr>
        <p:spPr>
          <a:xfrm>
            <a:off x="465468" y="1162047"/>
            <a:ext cx="7794277" cy="490437"/>
          </a:xfrm>
          <a:prstGeom prst="rect">
            <a:avLst/>
          </a:prstGeom>
          <a:noFill/>
          <a:ln>
            <a:noFill/>
          </a:ln>
        </p:spPr>
        <p:txBody>
          <a:bodyPr anchorCtr="0" anchor="t" bIns="59950" lIns="59950" spcFirstLastPara="1" rIns="59950" wrap="square" tIns="59950">
            <a:spAutoFit/>
          </a:bodyPr>
          <a:lstStyle/>
          <a:p>
            <a:pPr indent="0" lvl="0" marL="0" marR="0" rtl="0" algn="l">
              <a:lnSpc>
                <a:spcPct val="100000"/>
              </a:lnSpc>
              <a:spcBef>
                <a:spcPts val="0"/>
              </a:spcBef>
              <a:spcAft>
                <a:spcPts val="0"/>
              </a:spcAft>
              <a:buClr>
                <a:srgbClr val="CE181E"/>
              </a:buClr>
              <a:buSzPts val="1800"/>
              <a:buFont typeface="Arial"/>
              <a:buNone/>
            </a:pPr>
            <a:r>
              <a:rPr b="1" i="0" lang="en-US" sz="2400" u="none" cap="none" strike="noStrike">
                <a:solidFill>
                  <a:schemeClr val="dk1"/>
                </a:solidFill>
                <a:latin typeface="Arial"/>
                <a:ea typeface="Arial"/>
                <a:cs typeface="Arial"/>
                <a:sym typeface="Arial"/>
              </a:rPr>
              <a:t>ReplicaSet: </a:t>
            </a:r>
            <a:r>
              <a:rPr b="0" i="0" lang="en-US" sz="2400" u="none" cap="none" strike="noStrike">
                <a:solidFill>
                  <a:schemeClr val="dk1"/>
                </a:solidFill>
                <a:latin typeface="Arial"/>
                <a:ea typeface="Arial"/>
                <a:cs typeface="Arial"/>
                <a:sym typeface="Arial"/>
              </a:rPr>
              <a:t>A Self-healing group of similar pods</a:t>
            </a:r>
            <a:endParaRPr b="0" i="0" sz="2400" u="none" cap="none" strike="noStrike">
              <a:solidFill>
                <a:schemeClr val="dk1"/>
              </a:solidFill>
              <a:latin typeface="Calibri"/>
              <a:ea typeface="Calibri"/>
              <a:cs typeface="Calibri"/>
              <a:sym typeface="Calibri"/>
            </a:endParaRPr>
          </a:p>
        </p:txBody>
      </p:sp>
      <p:pic>
        <p:nvPicPr>
          <p:cNvPr descr="Image" id="669" name="Google Shape;669;p104"/>
          <p:cNvPicPr preferRelativeResize="0"/>
          <p:nvPr/>
        </p:nvPicPr>
        <p:blipFill rotWithShape="1">
          <a:blip r:embed="rId3">
            <a:alphaModFix/>
          </a:blip>
          <a:srcRect b="10629" l="5526" r="5817" t="9538"/>
          <a:stretch/>
        </p:blipFill>
        <p:spPr>
          <a:xfrm>
            <a:off x="4783015" y="3004457"/>
            <a:ext cx="7285055" cy="3698179"/>
          </a:xfrm>
          <a:prstGeom prst="rect">
            <a:avLst/>
          </a:prstGeom>
          <a:noFill/>
          <a:ln>
            <a:noFill/>
          </a:ln>
        </p:spPr>
      </p:pic>
      <p:sp>
        <p:nvSpPr>
          <p:cNvPr id="670" name="Google Shape;670;p104"/>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ReplicaSet</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71" name="Google Shape;671;p104"/>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
        <p:nvSpPr>
          <p:cNvPr id="672" name="Google Shape;672;p104"/>
          <p:cNvSpPr/>
          <p:nvPr/>
        </p:nvSpPr>
        <p:spPr>
          <a:xfrm>
            <a:off x="465468" y="3273085"/>
            <a:ext cx="4164282"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Arial"/>
                <a:ea typeface="Arial"/>
                <a:cs typeface="Arial"/>
                <a:sym typeface="Arial"/>
              </a:rPr>
              <a:t>guarantees</a:t>
            </a:r>
            <a:r>
              <a:rPr b="0" i="0" lang="en-US" sz="1600" u="none" cap="none" strike="noStrike">
                <a:solidFill>
                  <a:srgbClr val="333333"/>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High Availability</a:t>
            </a:r>
            <a:r>
              <a:rPr b="1" i="0" lang="en-US" sz="1800" u="none" cap="none" strike="noStrike">
                <a:solidFill>
                  <a:srgbClr val="333333"/>
                </a:solidFill>
                <a:latin typeface="Arial"/>
                <a:ea typeface="Arial"/>
                <a:cs typeface="Arial"/>
                <a:sym typeface="Arial"/>
              </a:rPr>
              <a:t> </a:t>
            </a:r>
            <a:r>
              <a:rPr b="0" i="0" lang="en-US" sz="1800" u="none" cap="none" strike="noStrike">
                <a:solidFill>
                  <a:srgbClr val="333333"/>
                </a:solidFill>
                <a:latin typeface="Arial"/>
                <a:ea typeface="Arial"/>
                <a:cs typeface="Arial"/>
                <a:sym typeface="Arial"/>
              </a:rPr>
              <a:t>and </a:t>
            </a:r>
            <a:r>
              <a:rPr b="1" i="0" lang="en-US" sz="1800" u="none" cap="none" strike="noStrike">
                <a:solidFill>
                  <a:srgbClr val="FF0000"/>
                </a:solidFill>
                <a:latin typeface="Arial"/>
                <a:ea typeface="Arial"/>
                <a:cs typeface="Arial"/>
                <a:sym typeface="Arial"/>
              </a:rPr>
              <a:t>Fault Tolerance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for the application. </a:t>
            </a:r>
            <a:r>
              <a:rPr b="1" i="0" lang="en-US" sz="1800" u="none" cap="none" strike="noStrike">
                <a:solidFill>
                  <a:srgbClr val="FF0000"/>
                </a:solidFill>
                <a:latin typeface="Arial"/>
                <a:ea typeface="Arial"/>
                <a:cs typeface="Arial"/>
                <a:sym typeface="Arial"/>
              </a:rPr>
              <a:t> </a:t>
            </a:r>
            <a:endParaRPr b="1" i="0" sz="1800" u="none" cap="none" strike="noStrike">
              <a:solidFill>
                <a:srgbClr val="FF0000"/>
              </a:solidFill>
              <a:latin typeface="Arial"/>
              <a:ea typeface="Arial"/>
              <a:cs typeface="Arial"/>
              <a:sym typeface="Arial"/>
            </a:endParaRPr>
          </a:p>
        </p:txBody>
      </p:sp>
      <p:sp>
        <p:nvSpPr>
          <p:cNvPr id="673" name="Google Shape;673;p104"/>
          <p:cNvSpPr/>
          <p:nvPr/>
        </p:nvSpPr>
        <p:spPr>
          <a:xfrm>
            <a:off x="465468" y="4409627"/>
            <a:ext cx="359585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33"/>
                </a:solidFill>
                <a:latin typeface="Arial"/>
                <a:ea typeface="Arial"/>
                <a:cs typeface="Arial"/>
                <a:sym typeface="Arial"/>
              </a:rPr>
              <a:t>ReplicaSet</a:t>
            </a:r>
            <a:r>
              <a:rPr b="0" i="0" lang="en-US" sz="1400" u="none" cap="none" strike="noStrike">
                <a:solidFill>
                  <a:srgbClr val="333333"/>
                </a:solidFill>
                <a:latin typeface="Arial"/>
                <a:ea typeface="Arial"/>
                <a:cs typeface="Arial"/>
                <a:sym typeface="Arial"/>
              </a:rPr>
              <a:t> are typically used</a:t>
            </a:r>
            <a:r>
              <a:rPr b="0" i="0" lang="en-US" sz="1600" u="none" cap="none" strike="noStrike">
                <a:solidFill>
                  <a:srgbClr val="333333"/>
                </a:solidFill>
                <a:latin typeface="Arial"/>
                <a:ea typeface="Arial"/>
                <a:cs typeface="Arial"/>
                <a:sym typeface="Arial"/>
              </a:rPr>
              <a:t> alongside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Deployments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to manage pod scaling and rolling updates.</a:t>
            </a:r>
            <a:endParaRPr b="1" i="0" sz="1800" u="none" cap="none" strike="noStrike">
              <a:solidFill>
                <a:srgbClr val="FF0000"/>
              </a:solidFill>
              <a:latin typeface="Arial"/>
              <a:ea typeface="Arial"/>
              <a:cs typeface="Arial"/>
              <a:sym typeface="Arial"/>
            </a:endParaRPr>
          </a:p>
        </p:txBody>
      </p:sp>
      <p:pic>
        <p:nvPicPr>
          <p:cNvPr id="674" name="Google Shape;674;p104"/>
          <p:cNvPicPr preferRelativeResize="0"/>
          <p:nvPr/>
        </p:nvPicPr>
        <p:blipFill rotWithShape="1">
          <a:blip r:embed="rId5">
            <a:alphaModFix/>
          </a:blip>
          <a:srcRect b="0" l="0" r="0" t="0"/>
          <a:stretch/>
        </p:blipFill>
        <p:spPr>
          <a:xfrm>
            <a:off x="9980022" y="197265"/>
            <a:ext cx="1794340" cy="1739251"/>
          </a:xfrm>
          <a:prstGeom prst="rect">
            <a:avLst/>
          </a:prstGeom>
          <a:noFill/>
          <a:ln>
            <a:noFill/>
          </a:ln>
        </p:spPr>
      </p:pic>
      <p:sp>
        <p:nvSpPr>
          <p:cNvPr id="675" name="Google Shape;675;p104"/>
          <p:cNvSpPr/>
          <p:nvPr/>
        </p:nvSpPr>
        <p:spPr>
          <a:xfrm>
            <a:off x="1374170" y="5533085"/>
            <a:ext cx="2687154" cy="1169551"/>
          </a:xfrm>
          <a:prstGeom prst="rect">
            <a:avLst/>
          </a:prstGeom>
          <a:noFill/>
          <a:ln>
            <a:noFill/>
          </a:ln>
        </p:spPr>
        <p:txBody>
          <a:bodyPr anchorCtr="0" anchor="t" bIns="45700" lIns="91425" spcFirstLastPara="1" rIns="91425" wrap="square" tIns="45700">
            <a:spAutoFit/>
          </a:bodyPr>
          <a:lstStyle/>
          <a:p>
            <a:pPr indent="0" lvl="0" marL="158750" marR="0" rtl="0" algn="just">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Pod A</a:t>
            </a:r>
            <a:r>
              <a:rPr b="0" i="0" lang="en-US" sz="1400" u="none" cap="none" strike="noStrike">
                <a:solidFill>
                  <a:srgbClr val="002060"/>
                </a:solidFill>
                <a:latin typeface="Arial"/>
                <a:ea typeface="Arial"/>
                <a:cs typeface="Arial"/>
                <a:sym typeface="Arial"/>
              </a:rPr>
              <a:t> is not part of the ReplicaSet, but </a:t>
            </a:r>
            <a:r>
              <a:rPr b="1" i="0" lang="en-US" sz="1400" u="none" cap="none" strike="noStrike">
                <a:solidFill>
                  <a:srgbClr val="00B050"/>
                </a:solidFill>
                <a:latin typeface="Arial"/>
                <a:ea typeface="Arial"/>
                <a:cs typeface="Arial"/>
                <a:sym typeface="Arial"/>
              </a:rPr>
              <a:t>Pod B</a:t>
            </a:r>
            <a:r>
              <a:rPr b="0" i="0" lang="en-US" sz="1400" u="none" cap="none" strike="noStrike">
                <a:solidFill>
                  <a:srgbClr val="002060"/>
                </a:solidFill>
                <a:latin typeface="Arial"/>
                <a:ea typeface="Arial"/>
                <a:cs typeface="Arial"/>
                <a:sym typeface="Arial"/>
              </a:rPr>
              <a:t> is and as soon as Node 1 is down, </a:t>
            </a:r>
            <a:r>
              <a:rPr b="1" i="0" lang="en-US" sz="1400" u="none" cap="none" strike="noStrike">
                <a:solidFill>
                  <a:srgbClr val="00B050"/>
                </a:solidFill>
                <a:latin typeface="Arial"/>
                <a:ea typeface="Arial"/>
                <a:cs typeface="Arial"/>
                <a:sym typeface="Arial"/>
              </a:rPr>
              <a:t>Pod B</a:t>
            </a:r>
            <a:r>
              <a:rPr b="1" i="0" lang="en-US" sz="1400" u="none" cap="none" strike="noStrike">
                <a:solidFill>
                  <a:srgbClr val="002060"/>
                </a:solidFill>
                <a:latin typeface="Arial"/>
                <a:ea typeface="Arial"/>
                <a:cs typeface="Arial"/>
                <a:sym typeface="Arial"/>
              </a:rPr>
              <a:t> </a:t>
            </a:r>
            <a:r>
              <a:rPr b="0" i="0" lang="en-US" sz="1400" u="none" cap="none" strike="noStrike">
                <a:solidFill>
                  <a:srgbClr val="002060"/>
                </a:solidFill>
                <a:latin typeface="Arial"/>
                <a:ea typeface="Arial"/>
                <a:cs typeface="Arial"/>
                <a:sym typeface="Arial"/>
              </a:rPr>
              <a:t>will be rescheduled to another node.</a:t>
            </a:r>
            <a:endParaRPr b="0" i="0" sz="1400" u="none" cap="none" strike="noStrike">
              <a:solidFill>
                <a:srgbClr val="00206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500"/>
                                        <p:tgtEl>
                                          <p:spTgt spid="6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9" name="Shape 679"/>
        <p:cNvGrpSpPr/>
        <p:nvPr/>
      </p:nvGrpSpPr>
      <p:grpSpPr>
        <a:xfrm>
          <a:off x="0" y="0"/>
          <a:ext cx="0" cy="0"/>
          <a:chOff x="0" y="0"/>
          <a:chExt cx="0" cy="0"/>
        </a:xfrm>
      </p:grpSpPr>
      <p:sp>
        <p:nvSpPr>
          <p:cNvPr id="680" name="Google Shape;680;p105"/>
          <p:cNvSpPr txBox="1"/>
          <p:nvPr>
            <p:ph idx="4294967295" type="body"/>
          </p:nvPr>
        </p:nvSpPr>
        <p:spPr>
          <a:xfrm>
            <a:off x="211493" y="1020589"/>
            <a:ext cx="11913832" cy="1108904"/>
          </a:xfrm>
          <a:prstGeom prst="rect">
            <a:avLst/>
          </a:prstGeom>
          <a:noFill/>
          <a:ln>
            <a:noFill/>
          </a:ln>
        </p:spPr>
        <p:txBody>
          <a:bodyPr anchorCtr="0" anchor="t" bIns="121850" lIns="121850" spcFirstLastPara="1" rIns="121850" wrap="square" tIns="121850">
            <a:noAutofit/>
          </a:bodyPr>
          <a:lstStyle/>
          <a:p>
            <a:pPr indent="0" lvl="0" marL="0" rtl="0" algn="l">
              <a:lnSpc>
                <a:spcPct val="115000"/>
              </a:lnSpc>
              <a:spcBef>
                <a:spcPts val="0"/>
              </a:spcBef>
              <a:spcAft>
                <a:spcPts val="0"/>
              </a:spcAft>
              <a:buClr>
                <a:srgbClr val="333333"/>
              </a:buClr>
              <a:buSzPts val="1600"/>
              <a:buNone/>
            </a:pPr>
            <a:r>
              <a:rPr b="1" lang="en-US" sz="2200">
                <a:latin typeface="Arial"/>
                <a:ea typeface="Arial"/>
                <a:cs typeface="Arial"/>
                <a:sym typeface="Arial"/>
              </a:rPr>
              <a:t>ReplicaSet</a:t>
            </a:r>
            <a:r>
              <a:rPr lang="en-US" sz="2200">
                <a:solidFill>
                  <a:srgbClr val="333333"/>
                </a:solidFill>
                <a:latin typeface="Arial"/>
                <a:ea typeface="Arial"/>
                <a:cs typeface="Arial"/>
                <a:sym typeface="Arial"/>
              </a:rPr>
              <a:t> ensures that a specified number of pod replicas are running at any given time.</a:t>
            </a:r>
            <a:endParaRPr/>
          </a:p>
          <a:p>
            <a:pPr indent="0" lvl="0" marL="0" rtl="0" algn="l">
              <a:lnSpc>
                <a:spcPct val="90000"/>
              </a:lnSpc>
              <a:spcBef>
                <a:spcPts val="1000"/>
              </a:spcBef>
              <a:spcAft>
                <a:spcPts val="0"/>
              </a:spcAft>
              <a:buClr>
                <a:schemeClr val="dk1"/>
              </a:buClr>
              <a:buSzPts val="2200"/>
              <a:buNone/>
            </a:pPr>
            <a:r>
              <a:rPr b="1" lang="en-US" sz="2200">
                <a:latin typeface="Arial"/>
                <a:ea typeface="Arial"/>
                <a:cs typeface="Arial"/>
                <a:sym typeface="Arial"/>
              </a:rPr>
              <a:t>Deployment</a:t>
            </a:r>
            <a:r>
              <a:rPr lang="en-US" sz="2200">
                <a:latin typeface="Arial"/>
                <a:ea typeface="Arial"/>
                <a:cs typeface="Arial"/>
                <a:sym typeface="Arial"/>
              </a:rPr>
              <a:t> is a higher-level abstraction that manages Pods and ensures they run reliably. </a:t>
            </a:r>
            <a:endParaRPr/>
          </a:p>
          <a:p>
            <a:pPr indent="0" lvl="0" marL="0" rtl="0" algn="l">
              <a:lnSpc>
                <a:spcPct val="90000"/>
              </a:lnSpc>
              <a:spcBef>
                <a:spcPts val="1000"/>
              </a:spcBef>
              <a:spcAft>
                <a:spcPts val="0"/>
              </a:spcAft>
              <a:buClr>
                <a:schemeClr val="dk1"/>
              </a:buClr>
              <a:buSzPts val="2200"/>
              <a:buNone/>
            </a:pPr>
            <a:r>
              <a:t/>
            </a:r>
            <a:endParaRPr sz="2200">
              <a:solidFill>
                <a:srgbClr val="333333"/>
              </a:solidFill>
              <a:latin typeface="Arial"/>
              <a:ea typeface="Arial"/>
              <a:cs typeface="Arial"/>
              <a:sym typeface="Arial"/>
            </a:endParaRPr>
          </a:p>
          <a:p>
            <a:pPr indent="0" lvl="0" marL="0" rtl="0" algn="l">
              <a:lnSpc>
                <a:spcPct val="115000"/>
              </a:lnSpc>
              <a:spcBef>
                <a:spcPts val="0"/>
              </a:spcBef>
              <a:spcAft>
                <a:spcPts val="0"/>
              </a:spcAft>
              <a:buClr>
                <a:srgbClr val="333333"/>
              </a:buClr>
              <a:buSzPts val="1600"/>
              <a:buNone/>
            </a:pPr>
            <a:r>
              <a:t/>
            </a:r>
            <a:endParaRPr sz="2200">
              <a:latin typeface="Arial"/>
              <a:ea typeface="Arial"/>
              <a:cs typeface="Arial"/>
              <a:sym typeface="Arial"/>
            </a:endParaRPr>
          </a:p>
        </p:txBody>
      </p:sp>
      <p:pic>
        <p:nvPicPr>
          <p:cNvPr id="681" name="Google Shape;681;p105"/>
          <p:cNvPicPr preferRelativeResize="0"/>
          <p:nvPr/>
        </p:nvPicPr>
        <p:blipFill rotWithShape="1">
          <a:blip r:embed="rId3">
            <a:alphaModFix/>
          </a:blip>
          <a:srcRect b="13652" l="2195" r="1744" t="23014"/>
          <a:stretch/>
        </p:blipFill>
        <p:spPr>
          <a:xfrm>
            <a:off x="432512" y="2884070"/>
            <a:ext cx="5275384" cy="2381460"/>
          </a:xfrm>
          <a:prstGeom prst="rect">
            <a:avLst/>
          </a:prstGeom>
          <a:noFill/>
          <a:ln>
            <a:noFill/>
          </a:ln>
        </p:spPr>
      </p:pic>
      <p:sp>
        <p:nvSpPr>
          <p:cNvPr id="682" name="Google Shape;682;p105"/>
          <p:cNvSpPr/>
          <p:nvPr/>
        </p:nvSpPr>
        <p:spPr>
          <a:xfrm>
            <a:off x="354368" y="2726064"/>
            <a:ext cx="5353528" cy="2652765"/>
          </a:xfrm>
          <a:prstGeom prst="roundRect">
            <a:avLst>
              <a:gd fmla="val 14015" name="adj"/>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83" name="Google Shape;683;p105"/>
          <p:cNvPicPr preferRelativeResize="0"/>
          <p:nvPr/>
        </p:nvPicPr>
        <p:blipFill rotWithShape="1">
          <a:blip r:embed="rId3">
            <a:alphaModFix/>
          </a:blip>
          <a:srcRect b="78367" l="42419" r="42760" t="0"/>
          <a:stretch/>
        </p:blipFill>
        <p:spPr>
          <a:xfrm>
            <a:off x="2631340" y="2055545"/>
            <a:ext cx="813916" cy="813443"/>
          </a:xfrm>
          <a:prstGeom prst="rect">
            <a:avLst/>
          </a:prstGeom>
          <a:noFill/>
          <a:ln>
            <a:noFill/>
          </a:ln>
        </p:spPr>
      </p:pic>
      <p:sp>
        <p:nvSpPr>
          <p:cNvPr id="684" name="Google Shape;684;p105"/>
          <p:cNvSpPr/>
          <p:nvPr/>
        </p:nvSpPr>
        <p:spPr>
          <a:xfrm>
            <a:off x="2359266" y="5367558"/>
            <a:ext cx="135806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060"/>
                </a:solidFill>
                <a:latin typeface="Arial"/>
                <a:ea typeface="Arial"/>
                <a:cs typeface="Arial"/>
                <a:sym typeface="Arial"/>
              </a:rPr>
              <a:t>Deployment</a:t>
            </a:r>
            <a:endParaRPr b="1" i="0" sz="1600" u="none" cap="none" strike="noStrike">
              <a:solidFill>
                <a:srgbClr val="002060"/>
              </a:solidFill>
              <a:latin typeface="Arial"/>
              <a:ea typeface="Arial"/>
              <a:cs typeface="Arial"/>
              <a:sym typeface="Arial"/>
            </a:endParaRPr>
          </a:p>
        </p:txBody>
      </p:sp>
      <p:sp>
        <p:nvSpPr>
          <p:cNvPr id="685" name="Google Shape;685;p105"/>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Deployment</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86" name="Google Shape;686;p105"/>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pic>
        <p:nvPicPr>
          <p:cNvPr id="687" name="Google Shape;687;p105"/>
          <p:cNvPicPr preferRelativeResize="0"/>
          <p:nvPr/>
        </p:nvPicPr>
        <p:blipFill rotWithShape="1">
          <a:blip r:embed="rId5">
            <a:alphaModFix/>
          </a:blip>
          <a:srcRect b="0" l="0" r="0" t="0"/>
          <a:stretch/>
        </p:blipFill>
        <p:spPr>
          <a:xfrm>
            <a:off x="6021205" y="2245560"/>
            <a:ext cx="5803498" cy="3699730"/>
          </a:xfrm>
          <a:prstGeom prst="rect">
            <a:avLst/>
          </a:prstGeom>
          <a:noFill/>
          <a:ln>
            <a:noFill/>
          </a:ln>
        </p:spPr>
      </p:pic>
      <p:sp>
        <p:nvSpPr>
          <p:cNvPr id="688" name="Google Shape;688;p105"/>
          <p:cNvSpPr/>
          <p:nvPr/>
        </p:nvSpPr>
        <p:spPr>
          <a:xfrm>
            <a:off x="6021204" y="5945290"/>
            <a:ext cx="6027443" cy="658642"/>
          </a:xfrm>
          <a:prstGeom prst="rect">
            <a:avLst/>
          </a:prstGeom>
          <a:noFill/>
          <a:ln>
            <a:noFill/>
          </a:ln>
        </p:spPr>
        <p:txBody>
          <a:bodyPr anchorCtr="0" anchor="t" bIns="45700" lIns="91425" spcFirstLastPara="1" rIns="91425" wrap="square" tIns="45700">
            <a:spAutoFit/>
          </a:bodyPr>
          <a:lstStyle/>
          <a:p>
            <a:pPr indent="-342900" lvl="0" marL="529162" marR="0" rtl="0" algn="l">
              <a:lnSpc>
                <a:spcPct val="115000"/>
              </a:lnSpc>
              <a:spcBef>
                <a:spcPts val="0"/>
              </a:spcBef>
              <a:spcAft>
                <a:spcPts val="0"/>
              </a:spcAft>
              <a:buClr>
                <a:srgbClr val="333333"/>
              </a:buClr>
              <a:buSzPts val="1500"/>
              <a:buFont typeface="Noto Sans Symbols"/>
              <a:buChar char="▪"/>
            </a:pPr>
            <a:r>
              <a:rPr b="1" i="0" lang="en-US" sz="1600" u="none" cap="none" strike="noStrike">
                <a:solidFill>
                  <a:srgbClr val="000000"/>
                </a:solidFill>
                <a:latin typeface="Arial"/>
                <a:ea typeface="Arial"/>
                <a:cs typeface="Arial"/>
                <a:sym typeface="Arial"/>
              </a:rPr>
              <a:t>Deployment</a:t>
            </a:r>
            <a:r>
              <a:rPr b="0" i="0" lang="en-US" sz="1600" u="none" cap="none" strike="noStrike">
                <a:solidFill>
                  <a:srgbClr val="333333"/>
                </a:solidFill>
                <a:latin typeface="Arial"/>
                <a:ea typeface="Arial"/>
                <a:cs typeface="Arial"/>
                <a:sym typeface="Arial"/>
              </a:rPr>
              <a:t> creates a </a:t>
            </a:r>
            <a:r>
              <a:rPr b="1" i="0" lang="en-US" sz="1600" u="none" cap="none" strike="noStrike">
                <a:solidFill>
                  <a:srgbClr val="000000"/>
                </a:solidFill>
                <a:latin typeface="Arial"/>
                <a:ea typeface="Arial"/>
                <a:cs typeface="Arial"/>
                <a:sym typeface="Arial"/>
              </a:rPr>
              <a:t>ReplicaSet</a:t>
            </a:r>
            <a:r>
              <a:rPr b="0" i="0" lang="en-US" sz="1600" u="none" cap="none" strike="noStrike">
                <a:solidFill>
                  <a:srgbClr val="333333"/>
                </a:solidFill>
                <a:latin typeface="Arial"/>
                <a:ea typeface="Arial"/>
                <a:cs typeface="Arial"/>
                <a:sym typeface="Arial"/>
              </a:rPr>
              <a:t> in the background</a:t>
            </a:r>
            <a:endParaRPr b="0" i="0" sz="1400" u="none" cap="none" strike="noStrike">
              <a:solidFill>
                <a:srgbClr val="000000"/>
              </a:solidFill>
              <a:latin typeface="Arial"/>
              <a:ea typeface="Arial"/>
              <a:cs typeface="Arial"/>
              <a:sym typeface="Arial"/>
            </a:endParaRPr>
          </a:p>
          <a:p>
            <a:pPr indent="-342900" lvl="0" marL="529162" marR="0" rtl="0" algn="l">
              <a:lnSpc>
                <a:spcPct val="115000"/>
              </a:lnSpc>
              <a:spcBef>
                <a:spcPts val="0"/>
              </a:spcBef>
              <a:spcAft>
                <a:spcPts val="0"/>
              </a:spcAft>
              <a:buClr>
                <a:srgbClr val="333333"/>
              </a:buClr>
              <a:buSzPts val="1500"/>
              <a:buFont typeface="Noto Sans Symbols"/>
              <a:buChar char="▪"/>
            </a:pPr>
            <a:r>
              <a:rPr b="1" i="0" lang="en-US" sz="1600" u="none" cap="none" strike="noStrike">
                <a:solidFill>
                  <a:srgbClr val="000000"/>
                </a:solidFill>
                <a:latin typeface="Arial"/>
                <a:ea typeface="Arial"/>
                <a:cs typeface="Arial"/>
                <a:sym typeface="Arial"/>
              </a:rPr>
              <a:t>ReplicaSet</a:t>
            </a:r>
            <a:r>
              <a:rPr b="0" i="0" lang="en-US" sz="1600" u="none" cap="none" strike="noStrike">
                <a:solidFill>
                  <a:srgbClr val="333333"/>
                </a:solidFill>
                <a:latin typeface="Arial"/>
                <a:ea typeface="Arial"/>
                <a:cs typeface="Arial"/>
                <a:sym typeface="Arial"/>
              </a:rPr>
              <a:t> creates </a:t>
            </a:r>
            <a:r>
              <a:rPr b="1" i="0" lang="en-US" sz="1600" u="none" cap="none" strike="noStrike">
                <a:solidFill>
                  <a:srgbClr val="000000"/>
                </a:solidFill>
                <a:latin typeface="Arial"/>
                <a:ea typeface="Arial"/>
                <a:cs typeface="Arial"/>
                <a:sym typeface="Arial"/>
              </a:rPr>
              <a:t>Pods</a:t>
            </a:r>
            <a:r>
              <a:rPr b="0" i="0" lang="en-US" sz="1600" u="none" cap="none" strike="noStrike">
                <a:solidFill>
                  <a:srgbClr val="333333"/>
                </a:solidFill>
                <a:latin typeface="Arial"/>
                <a:ea typeface="Arial"/>
                <a:cs typeface="Arial"/>
                <a:sym typeface="Arial"/>
              </a:rPr>
              <a:t> in the background.</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2" name="Shape 692"/>
        <p:cNvGrpSpPr/>
        <p:nvPr/>
      </p:nvGrpSpPr>
      <p:grpSpPr>
        <a:xfrm>
          <a:off x="0" y="0"/>
          <a:ext cx="0" cy="0"/>
          <a:chOff x="0" y="0"/>
          <a:chExt cx="0" cy="0"/>
        </a:xfrm>
      </p:grpSpPr>
      <p:sp>
        <p:nvSpPr>
          <p:cNvPr id="693" name="Google Shape;693;p106"/>
          <p:cNvSpPr txBox="1"/>
          <p:nvPr/>
        </p:nvSpPr>
        <p:spPr>
          <a:xfrm>
            <a:off x="366591" y="1045028"/>
            <a:ext cx="5817832" cy="798214"/>
          </a:xfrm>
          <a:prstGeom prst="rect">
            <a:avLst/>
          </a:prstGeom>
          <a:noFill/>
          <a:ln>
            <a:noFill/>
          </a:ln>
        </p:spPr>
        <p:txBody>
          <a:bodyPr anchorCtr="0" anchor="t" bIns="59950" lIns="59950" spcFirstLastPara="1" rIns="59950" wrap="square" tIns="59950">
            <a:spAutoFit/>
          </a:bodyPr>
          <a:lstStyle/>
          <a:p>
            <a:pPr indent="0" lvl="0" marL="0" marR="0" rtl="0" algn="l">
              <a:lnSpc>
                <a:spcPct val="100000"/>
              </a:lnSpc>
              <a:spcBef>
                <a:spcPts val="0"/>
              </a:spcBef>
              <a:spcAft>
                <a:spcPts val="0"/>
              </a:spcAft>
              <a:buClr>
                <a:srgbClr val="CE181E"/>
              </a:buClr>
              <a:buSzPts val="1800"/>
              <a:buFont typeface="Arial"/>
              <a:buNone/>
            </a:pPr>
            <a:r>
              <a:rPr b="1" i="0" lang="en-US" sz="2200" u="none" cap="none" strike="noStrike">
                <a:solidFill>
                  <a:schemeClr val="dk1"/>
                </a:solidFill>
                <a:latin typeface="Arial"/>
                <a:ea typeface="Arial"/>
                <a:cs typeface="Arial"/>
                <a:sym typeface="Arial"/>
              </a:rPr>
              <a:t>Deployment</a:t>
            </a:r>
            <a:r>
              <a:rPr b="0" i="0" lang="en-US" sz="2200" u="none" cap="none" strike="noStrike">
                <a:solidFill>
                  <a:schemeClr val="dk1"/>
                </a:solidFill>
                <a:latin typeface="Arial"/>
                <a:ea typeface="Arial"/>
                <a:cs typeface="Arial"/>
                <a:sym typeface="Arial"/>
              </a:rPr>
              <a:t> ensures a container for pods </a:t>
            </a:r>
            <a:r>
              <a:rPr b="0" i="0" lang="en-US" sz="2200" u="sng" cap="none" strike="noStrike">
                <a:solidFill>
                  <a:schemeClr val="dk1"/>
                </a:solidFill>
                <a:latin typeface="Arial"/>
                <a:ea typeface="Arial"/>
                <a:cs typeface="Arial"/>
                <a:sym typeface="Arial"/>
              </a:rPr>
              <a:t>deployed</a:t>
            </a:r>
            <a:r>
              <a:rPr b="0" i="0" lang="en-US" sz="2200" u="none" cap="none" strike="noStrike">
                <a:solidFill>
                  <a:schemeClr val="dk1"/>
                </a:solidFill>
                <a:latin typeface="Arial"/>
                <a:ea typeface="Arial"/>
                <a:cs typeface="Arial"/>
                <a:sym typeface="Arial"/>
              </a:rPr>
              <a:t>, </a:t>
            </a:r>
            <a:r>
              <a:rPr b="0" i="0" lang="en-US" sz="2200" u="sng" cap="none" strike="noStrike">
                <a:solidFill>
                  <a:schemeClr val="dk1"/>
                </a:solidFill>
                <a:latin typeface="Arial"/>
                <a:ea typeface="Arial"/>
                <a:cs typeface="Arial"/>
                <a:sym typeface="Arial"/>
              </a:rPr>
              <a:t>managed</a:t>
            </a:r>
            <a:r>
              <a:rPr b="0" i="0" lang="en-US" sz="2200" u="none" cap="none" strike="noStrike">
                <a:solidFill>
                  <a:schemeClr val="dk1"/>
                </a:solidFill>
                <a:latin typeface="Arial"/>
                <a:ea typeface="Arial"/>
                <a:cs typeface="Arial"/>
                <a:sym typeface="Arial"/>
              </a:rPr>
              <a:t>, and </a:t>
            </a:r>
            <a:r>
              <a:rPr b="0" i="0" lang="en-US" sz="2200" u="sng" cap="none" strike="noStrike">
                <a:solidFill>
                  <a:schemeClr val="dk1"/>
                </a:solidFill>
                <a:latin typeface="Arial"/>
                <a:ea typeface="Arial"/>
                <a:cs typeface="Arial"/>
                <a:sym typeface="Arial"/>
              </a:rPr>
              <a:t>removed</a:t>
            </a:r>
            <a:r>
              <a:rPr b="0" i="0" lang="en-US" sz="2200" u="none" cap="none" strike="noStrike">
                <a:solidFill>
                  <a:schemeClr val="dk1"/>
                </a:solidFill>
                <a:latin typeface="Arial"/>
                <a:ea typeface="Arial"/>
                <a:cs typeface="Arial"/>
                <a:sym typeface="Arial"/>
              </a:rPr>
              <a:t> together.</a:t>
            </a:r>
            <a:endParaRPr b="0" i="0" sz="2200" u="none" cap="none" strike="noStrike">
              <a:solidFill>
                <a:schemeClr val="dk1"/>
              </a:solidFill>
              <a:latin typeface="Calibri"/>
              <a:ea typeface="Calibri"/>
              <a:cs typeface="Calibri"/>
              <a:sym typeface="Calibri"/>
            </a:endParaRPr>
          </a:p>
        </p:txBody>
      </p:sp>
      <p:sp>
        <p:nvSpPr>
          <p:cNvPr id="694" name="Google Shape;694;p106"/>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Deployment</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695" name="Google Shape;695;p10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696" name="Google Shape;696;p106"/>
          <p:cNvSpPr/>
          <p:nvPr/>
        </p:nvSpPr>
        <p:spPr>
          <a:xfrm>
            <a:off x="3158733" y="3027263"/>
            <a:ext cx="3151825" cy="22467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Declarative Updates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Rolling Updates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Automatic Rollback</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Scaling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Self-healing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Version Control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F5496"/>
              </a:buClr>
              <a:buSzPts val="2000"/>
              <a:buFont typeface="Calibri"/>
              <a:buAutoNum type="arabicPeriod"/>
            </a:pPr>
            <a:r>
              <a:rPr b="1" i="0" lang="en-US" sz="2000" u="none" cap="none" strike="noStrike">
                <a:solidFill>
                  <a:srgbClr val="2F5496"/>
                </a:solidFill>
                <a:latin typeface="Arial"/>
                <a:ea typeface="Arial"/>
                <a:cs typeface="Arial"/>
                <a:sym typeface="Arial"/>
              </a:rPr>
              <a:t>Ease of Management </a:t>
            </a:r>
            <a:endParaRPr b="1" i="0" sz="2000" u="none" cap="none" strike="noStrike">
              <a:solidFill>
                <a:srgbClr val="2F5496"/>
              </a:solidFill>
              <a:latin typeface="Arial"/>
              <a:ea typeface="Arial"/>
              <a:cs typeface="Arial"/>
              <a:sym typeface="Arial"/>
            </a:endParaRPr>
          </a:p>
        </p:txBody>
      </p:sp>
      <p:sp>
        <p:nvSpPr>
          <p:cNvPr id="697" name="Google Shape;697;p106"/>
          <p:cNvSpPr/>
          <p:nvPr/>
        </p:nvSpPr>
        <p:spPr>
          <a:xfrm>
            <a:off x="2812833" y="3051546"/>
            <a:ext cx="355948" cy="2306180"/>
          </a:xfrm>
          <a:prstGeom prst="leftBrace">
            <a:avLst>
              <a:gd fmla="val 64624" name="adj1"/>
              <a:gd fmla="val 50000" name="adj2"/>
            </a:avLst>
          </a:prstGeom>
          <a:noFill/>
          <a:ln cap="flat" cmpd="sng" w="190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8" name="Google Shape;698;p106"/>
          <p:cNvSpPr/>
          <p:nvPr/>
        </p:nvSpPr>
        <p:spPr>
          <a:xfrm>
            <a:off x="474243" y="3762055"/>
            <a:ext cx="24992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Arial"/>
                <a:ea typeface="Arial"/>
                <a:cs typeface="Arial"/>
                <a:sym typeface="Arial"/>
              </a:rPr>
              <a:t>Key Advantages of using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Arial"/>
                <a:ea typeface="Arial"/>
                <a:cs typeface="Arial"/>
                <a:sym typeface="Arial"/>
              </a:rPr>
              <a:t>Deployment</a:t>
            </a:r>
            <a:endParaRPr b="1" i="0" sz="1600" u="none" cap="none" strike="noStrike">
              <a:solidFill>
                <a:srgbClr val="0070C0"/>
              </a:solidFill>
              <a:latin typeface="Arial"/>
              <a:ea typeface="Arial"/>
              <a:cs typeface="Arial"/>
              <a:sym typeface="Arial"/>
            </a:endParaRPr>
          </a:p>
        </p:txBody>
      </p:sp>
      <p:sp>
        <p:nvSpPr>
          <p:cNvPr id="699" name="Google Shape;699;p106"/>
          <p:cNvSpPr/>
          <p:nvPr/>
        </p:nvSpPr>
        <p:spPr>
          <a:xfrm>
            <a:off x="209302" y="1983748"/>
            <a:ext cx="6385956" cy="729430"/>
          </a:xfrm>
          <a:prstGeom prst="rect">
            <a:avLst/>
          </a:prstGeom>
          <a:noFill/>
          <a:ln>
            <a:noFill/>
          </a:ln>
        </p:spPr>
        <p:txBody>
          <a:bodyPr anchorCtr="0" anchor="t" bIns="45700" lIns="91425" spcFirstLastPara="1" rIns="91425" wrap="square" tIns="45700">
            <a:spAutoFit/>
          </a:bodyPr>
          <a:lstStyle/>
          <a:p>
            <a:pPr indent="-342900" lvl="0" marL="529162" marR="0" rtl="0" algn="l">
              <a:lnSpc>
                <a:spcPct val="115000"/>
              </a:lnSpc>
              <a:spcBef>
                <a:spcPts val="0"/>
              </a:spcBef>
              <a:spcAft>
                <a:spcPts val="0"/>
              </a:spcAft>
              <a:buClr>
                <a:srgbClr val="333333"/>
              </a:buClr>
              <a:buSzPts val="1500"/>
              <a:buFont typeface="Noto Sans Symbols"/>
              <a:buChar char="▪"/>
            </a:pPr>
            <a:r>
              <a:rPr b="1" i="0" lang="en-US" sz="1800" u="none" cap="none" strike="noStrike">
                <a:solidFill>
                  <a:srgbClr val="000000"/>
                </a:solidFill>
                <a:latin typeface="Arial"/>
                <a:ea typeface="Arial"/>
                <a:cs typeface="Arial"/>
                <a:sym typeface="Arial"/>
              </a:rPr>
              <a:t>Deployment</a:t>
            </a:r>
            <a:r>
              <a:rPr b="0" i="0" lang="en-US" sz="1800" u="none" cap="none" strike="noStrike">
                <a:solidFill>
                  <a:srgbClr val="333333"/>
                </a:solidFill>
                <a:latin typeface="Arial"/>
                <a:ea typeface="Arial"/>
                <a:cs typeface="Arial"/>
                <a:sym typeface="Arial"/>
              </a:rPr>
              <a:t> creates a </a:t>
            </a:r>
            <a:r>
              <a:rPr b="1" i="0" lang="en-US" sz="1800" u="none" cap="none" strike="noStrike">
                <a:solidFill>
                  <a:srgbClr val="000000"/>
                </a:solidFill>
                <a:latin typeface="Arial"/>
                <a:ea typeface="Arial"/>
                <a:cs typeface="Arial"/>
                <a:sym typeface="Arial"/>
              </a:rPr>
              <a:t>ReplicaSet</a:t>
            </a:r>
            <a:r>
              <a:rPr b="0" i="0" lang="en-US" sz="1800" u="none" cap="none" strike="noStrike">
                <a:solidFill>
                  <a:srgbClr val="333333"/>
                </a:solidFill>
                <a:latin typeface="Arial"/>
                <a:ea typeface="Arial"/>
                <a:cs typeface="Arial"/>
                <a:sym typeface="Arial"/>
              </a:rPr>
              <a:t> in the background</a:t>
            </a:r>
            <a:endParaRPr b="0" i="0" sz="1400" u="none" cap="none" strike="noStrike">
              <a:solidFill>
                <a:srgbClr val="000000"/>
              </a:solidFill>
              <a:latin typeface="Arial"/>
              <a:ea typeface="Arial"/>
              <a:cs typeface="Arial"/>
              <a:sym typeface="Arial"/>
            </a:endParaRPr>
          </a:p>
          <a:p>
            <a:pPr indent="-342900" lvl="0" marL="529162" marR="0" rtl="0" algn="l">
              <a:lnSpc>
                <a:spcPct val="115000"/>
              </a:lnSpc>
              <a:spcBef>
                <a:spcPts val="0"/>
              </a:spcBef>
              <a:spcAft>
                <a:spcPts val="0"/>
              </a:spcAft>
              <a:buClr>
                <a:srgbClr val="333333"/>
              </a:buClr>
              <a:buSzPts val="1500"/>
              <a:buFont typeface="Noto Sans Symbols"/>
              <a:buChar char="▪"/>
            </a:pPr>
            <a:r>
              <a:rPr b="1" i="0" lang="en-US" sz="1800" u="none" cap="none" strike="noStrike">
                <a:solidFill>
                  <a:srgbClr val="000000"/>
                </a:solidFill>
                <a:latin typeface="Arial"/>
                <a:ea typeface="Arial"/>
                <a:cs typeface="Arial"/>
                <a:sym typeface="Arial"/>
              </a:rPr>
              <a:t>ReplicaSet</a:t>
            </a:r>
            <a:r>
              <a:rPr b="0" i="0" lang="en-US" sz="1800" u="none" cap="none" strike="noStrike">
                <a:solidFill>
                  <a:srgbClr val="333333"/>
                </a:solidFill>
                <a:latin typeface="Arial"/>
                <a:ea typeface="Arial"/>
                <a:cs typeface="Arial"/>
                <a:sym typeface="Arial"/>
              </a:rPr>
              <a:t> creates </a:t>
            </a:r>
            <a:r>
              <a:rPr b="1" i="0" lang="en-US" sz="1800" u="none" cap="none" strike="noStrike">
                <a:solidFill>
                  <a:srgbClr val="000000"/>
                </a:solidFill>
                <a:latin typeface="Arial"/>
                <a:ea typeface="Arial"/>
                <a:cs typeface="Arial"/>
                <a:sym typeface="Arial"/>
              </a:rPr>
              <a:t>Pods</a:t>
            </a:r>
            <a:r>
              <a:rPr b="0" i="0" lang="en-US" sz="1800" u="none" cap="none" strike="noStrike">
                <a:solidFill>
                  <a:srgbClr val="333333"/>
                </a:solidFill>
                <a:latin typeface="Arial"/>
                <a:ea typeface="Arial"/>
                <a:cs typeface="Arial"/>
                <a:sym typeface="Arial"/>
              </a:rPr>
              <a:t> in the background.</a:t>
            </a:r>
            <a:endParaRPr b="0" i="0" sz="1800" u="none" cap="none" strike="noStrike">
              <a:solidFill>
                <a:srgbClr val="000000"/>
              </a:solidFill>
              <a:latin typeface="Arial"/>
              <a:ea typeface="Arial"/>
              <a:cs typeface="Arial"/>
              <a:sym typeface="Arial"/>
            </a:endParaRPr>
          </a:p>
        </p:txBody>
      </p:sp>
      <p:pic>
        <p:nvPicPr>
          <p:cNvPr id="700" name="Google Shape;700;p106"/>
          <p:cNvPicPr preferRelativeResize="0"/>
          <p:nvPr/>
        </p:nvPicPr>
        <p:blipFill rotWithShape="1">
          <a:blip r:embed="rId4">
            <a:alphaModFix/>
          </a:blip>
          <a:srcRect b="3127" l="0" r="0" t="2911"/>
          <a:stretch/>
        </p:blipFill>
        <p:spPr>
          <a:xfrm>
            <a:off x="7717591" y="494337"/>
            <a:ext cx="4041290" cy="5627050"/>
          </a:xfrm>
          <a:prstGeom prst="rect">
            <a:avLst/>
          </a:prstGeom>
          <a:noFill/>
          <a:ln cap="flat" cmpd="sng" w="9525">
            <a:solidFill>
              <a:schemeClr val="dk1"/>
            </a:solidFill>
            <a:prstDash val="solid"/>
            <a:round/>
            <a:headEnd len="sm" w="sm" type="none"/>
            <a:tailEnd len="sm" w="sm" type="none"/>
          </a:ln>
        </p:spPr>
      </p:pic>
      <p:sp>
        <p:nvSpPr>
          <p:cNvPr id="701" name="Google Shape;701;p106"/>
          <p:cNvSpPr txBox="1"/>
          <p:nvPr/>
        </p:nvSpPr>
        <p:spPr>
          <a:xfrm>
            <a:off x="7588015" y="6121387"/>
            <a:ext cx="4982333" cy="628598"/>
          </a:xfrm>
          <a:prstGeom prst="rect">
            <a:avLst/>
          </a:prstGeom>
          <a:noFill/>
          <a:ln>
            <a:noFill/>
          </a:ln>
        </p:spPr>
        <p:txBody>
          <a:bodyPr anchorCtr="0" anchor="t" bIns="121850" lIns="121850" spcFirstLastPara="1" rIns="121850" wrap="square" tIns="121850">
            <a:normAutofit/>
          </a:bodyPr>
          <a:lstStyle/>
          <a:p>
            <a:pPr indent="0" lvl="0" marL="0" marR="0" rtl="0" algn="l">
              <a:lnSpc>
                <a:spcPct val="100000"/>
              </a:lnSpc>
              <a:spcBef>
                <a:spcPts val="0"/>
              </a:spcBef>
              <a:spcAft>
                <a:spcPts val="0"/>
              </a:spcAft>
              <a:buClr>
                <a:srgbClr val="333333"/>
              </a:buClr>
              <a:buSzPts val="1700"/>
              <a:buFont typeface="Arial"/>
              <a:buNone/>
            </a:pPr>
            <a:r>
              <a:rPr b="0" i="0" lang="en-US" sz="2000" u="none" cap="none" strike="noStrike">
                <a:solidFill>
                  <a:srgbClr val="333333"/>
                </a:solidFill>
                <a:latin typeface="Arial"/>
                <a:ea typeface="Arial"/>
                <a:cs typeface="Arial"/>
                <a:sym typeface="Arial"/>
              </a:rPr>
              <a:t>$ kubectl apply -f deployment.yaml</a:t>
            </a:r>
            <a:endParaRPr b="0" i="0" sz="2400" u="none" cap="none" strike="noStrike">
              <a:solidFill>
                <a:schemeClr val="dk1"/>
              </a:solidFill>
              <a:latin typeface="Arial"/>
              <a:ea typeface="Arial"/>
              <a:cs typeface="Arial"/>
              <a:sym typeface="Arial"/>
            </a:endParaRPr>
          </a:p>
        </p:txBody>
      </p:sp>
      <p:sp>
        <p:nvSpPr>
          <p:cNvPr id="702" name="Google Shape;702;p106"/>
          <p:cNvSpPr/>
          <p:nvPr/>
        </p:nvSpPr>
        <p:spPr>
          <a:xfrm>
            <a:off x="1417834" y="5744966"/>
            <a:ext cx="6096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2060"/>
                </a:solidFill>
                <a:latin typeface="Arial"/>
                <a:ea typeface="Arial"/>
                <a:cs typeface="Arial"/>
                <a:sym typeface="Arial"/>
              </a:rPr>
              <a:t>To scale the Deployment from </a:t>
            </a:r>
            <a:r>
              <a:rPr b="1" i="0" lang="en-US" sz="1600" u="none" cap="none" strike="noStrike">
                <a:solidFill>
                  <a:srgbClr val="002060"/>
                </a:solidFill>
                <a:latin typeface="Arial"/>
                <a:ea typeface="Arial"/>
                <a:cs typeface="Arial"/>
                <a:sym typeface="Arial"/>
              </a:rPr>
              <a:t>3 to 5 replicas</a:t>
            </a:r>
            <a:r>
              <a:rPr b="0" i="0" lang="en-US" sz="1600" u="none" cap="none" strike="noStrike">
                <a:solidFill>
                  <a:srgbClr val="002060"/>
                </a:solidFill>
                <a:latin typeface="Arial"/>
                <a:ea typeface="Arial"/>
                <a:cs typeface="Arial"/>
                <a:sym typeface="Arial"/>
              </a:rPr>
              <a:t>, we can run:</a:t>
            </a:r>
            <a:endParaRPr b="0" i="0" sz="1600" u="none" cap="none" strike="noStrike">
              <a:solidFill>
                <a:srgbClr val="002060"/>
              </a:solidFill>
              <a:latin typeface="Arial"/>
              <a:ea typeface="Arial"/>
              <a:cs typeface="Arial"/>
              <a:sym typeface="Arial"/>
            </a:endParaRPr>
          </a:p>
        </p:txBody>
      </p:sp>
      <p:sp>
        <p:nvSpPr>
          <p:cNvPr id="703" name="Google Shape;703;p106"/>
          <p:cNvSpPr/>
          <p:nvPr/>
        </p:nvSpPr>
        <p:spPr>
          <a:xfrm>
            <a:off x="1417834" y="6132206"/>
            <a:ext cx="56172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kubectl scale deployment </a:t>
            </a:r>
            <a:r>
              <a:rPr b="1" i="0" lang="en-US" sz="1600" u="none" cap="none" strike="noStrike">
                <a:solidFill>
                  <a:srgbClr val="7030A0"/>
                </a:solidFill>
                <a:latin typeface="Arial"/>
                <a:ea typeface="Arial"/>
                <a:cs typeface="Arial"/>
                <a:sym typeface="Arial"/>
              </a:rPr>
              <a:t>nginx-deployment</a:t>
            </a:r>
            <a:r>
              <a:rPr b="0" i="0" lang="en-US" sz="1600" u="none" cap="none" strike="noStrike">
                <a:solidFill>
                  <a:srgbClr val="000000"/>
                </a:solidFill>
                <a:latin typeface="Arial"/>
                <a:ea typeface="Arial"/>
                <a:cs typeface="Arial"/>
                <a:sym typeface="Arial"/>
              </a:rPr>
              <a:t> --replicas=5</a:t>
            </a:r>
            <a:endParaRPr b="0" i="0" sz="1400" u="none" cap="none" strike="noStrike">
              <a:solidFill>
                <a:srgbClr val="000000"/>
              </a:solidFill>
              <a:latin typeface="Arial"/>
              <a:ea typeface="Arial"/>
              <a:cs typeface="Arial"/>
              <a:sym typeface="Arial"/>
            </a:endParaRPr>
          </a:p>
        </p:txBody>
      </p:sp>
      <p:sp>
        <p:nvSpPr>
          <p:cNvPr id="704" name="Google Shape;704;p106"/>
          <p:cNvSpPr/>
          <p:nvPr/>
        </p:nvSpPr>
        <p:spPr>
          <a:xfrm>
            <a:off x="10591800" y="1323975"/>
            <a:ext cx="457200" cy="219075"/>
          </a:xfrm>
          <a:prstGeom prst="leftArrow">
            <a:avLst>
              <a:gd fmla="val 50000" name="adj1"/>
              <a:gd fmla="val 50000" name="adj2"/>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8" name="Shape 708"/>
        <p:cNvGrpSpPr/>
        <p:nvPr/>
      </p:nvGrpSpPr>
      <p:grpSpPr>
        <a:xfrm>
          <a:off x="0" y="0"/>
          <a:ext cx="0" cy="0"/>
          <a:chOff x="0" y="0"/>
          <a:chExt cx="0" cy="0"/>
        </a:xfrm>
      </p:grpSpPr>
      <p:sp>
        <p:nvSpPr>
          <p:cNvPr id="709" name="Google Shape;709;p107"/>
          <p:cNvSpPr txBox="1"/>
          <p:nvPr>
            <p:ph idx="4294967295" type="body"/>
          </p:nvPr>
        </p:nvSpPr>
        <p:spPr>
          <a:xfrm>
            <a:off x="255404" y="1078194"/>
            <a:ext cx="11420781" cy="1343459"/>
          </a:xfrm>
          <a:prstGeom prst="rect">
            <a:avLst/>
          </a:prstGeom>
          <a:noFill/>
          <a:ln>
            <a:noFill/>
          </a:ln>
        </p:spPr>
        <p:txBody>
          <a:bodyPr anchorCtr="0" anchor="t" bIns="121850" lIns="121850" spcFirstLastPara="1" rIns="121850" wrap="square" tIns="121850">
            <a:normAutofit lnSpcReduction="10000"/>
          </a:bodyPr>
          <a:lstStyle/>
          <a:p>
            <a:pPr indent="0" lvl="0" marL="186262" rtl="0" algn="l">
              <a:lnSpc>
                <a:spcPct val="115000"/>
              </a:lnSpc>
              <a:spcBef>
                <a:spcPts val="0"/>
              </a:spcBef>
              <a:spcAft>
                <a:spcPts val="0"/>
              </a:spcAft>
              <a:buClr>
                <a:srgbClr val="333333"/>
              </a:buClr>
              <a:buSzPts val="1600"/>
              <a:buNone/>
            </a:pPr>
            <a:r>
              <a:rPr lang="en-US" sz="2200">
                <a:solidFill>
                  <a:srgbClr val="333333"/>
                </a:solidFill>
                <a:latin typeface="Arial"/>
                <a:ea typeface="Arial"/>
                <a:cs typeface="Arial"/>
                <a:sym typeface="Arial"/>
              </a:rPr>
              <a:t>A </a:t>
            </a:r>
            <a:r>
              <a:rPr b="1" lang="en-US" sz="2200">
                <a:latin typeface="Arial"/>
                <a:ea typeface="Arial"/>
                <a:cs typeface="Arial"/>
                <a:sym typeface="Arial"/>
              </a:rPr>
              <a:t>DaemonSet</a:t>
            </a:r>
            <a:r>
              <a:rPr lang="en-US" sz="2200">
                <a:solidFill>
                  <a:srgbClr val="333333"/>
                </a:solidFill>
                <a:latin typeface="Arial"/>
                <a:ea typeface="Arial"/>
                <a:cs typeface="Arial"/>
                <a:sym typeface="Arial"/>
              </a:rPr>
              <a:t> ensures that all (or some) Nodes run </a:t>
            </a:r>
            <a:r>
              <a:rPr lang="en-US" sz="2200" u="sng">
                <a:solidFill>
                  <a:srgbClr val="0070C0"/>
                </a:solidFill>
                <a:latin typeface="Arial"/>
                <a:ea typeface="Arial"/>
                <a:cs typeface="Arial"/>
                <a:sym typeface="Arial"/>
              </a:rPr>
              <a:t>a copy of a Pod</a:t>
            </a:r>
            <a:r>
              <a:rPr lang="en-US" sz="2200">
                <a:solidFill>
                  <a:srgbClr val="333333"/>
                </a:solidFill>
                <a:latin typeface="Arial"/>
                <a:ea typeface="Arial"/>
                <a:cs typeface="Arial"/>
                <a:sym typeface="Arial"/>
              </a:rPr>
              <a:t>. New nodes added to the cluster get pods added to them automatically. As nodes are removed from the cluster, those Pods are automatically deleted. Why we need it?</a:t>
            </a:r>
            <a:endParaRPr sz="2200">
              <a:latin typeface="Arial"/>
              <a:ea typeface="Arial"/>
              <a:cs typeface="Arial"/>
              <a:sym typeface="Arial"/>
            </a:endParaRPr>
          </a:p>
        </p:txBody>
      </p:sp>
      <p:sp>
        <p:nvSpPr>
          <p:cNvPr id="710" name="Google Shape;710;p107"/>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DaemonSet</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11" name="Google Shape;711;p10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712" name="Google Shape;712;p107"/>
          <p:cNvPicPr preferRelativeResize="0"/>
          <p:nvPr/>
        </p:nvPicPr>
        <p:blipFill rotWithShape="1">
          <a:blip r:embed="rId4">
            <a:alphaModFix/>
          </a:blip>
          <a:srcRect b="7033" l="10671" r="10174" t="15888"/>
          <a:stretch/>
        </p:blipFill>
        <p:spPr>
          <a:xfrm>
            <a:off x="6531428" y="2438003"/>
            <a:ext cx="5399594" cy="3667649"/>
          </a:xfrm>
          <a:prstGeom prst="rect">
            <a:avLst/>
          </a:prstGeom>
          <a:noFill/>
          <a:ln>
            <a:noFill/>
          </a:ln>
        </p:spPr>
      </p:pic>
      <p:sp>
        <p:nvSpPr>
          <p:cNvPr id="713" name="Google Shape;713;p107"/>
          <p:cNvSpPr/>
          <p:nvPr/>
        </p:nvSpPr>
        <p:spPr>
          <a:xfrm>
            <a:off x="110531" y="2311121"/>
            <a:ext cx="6420897" cy="2893806"/>
          </a:xfrm>
          <a:prstGeom prst="rect">
            <a:avLst/>
          </a:prstGeom>
          <a:noFill/>
          <a:ln>
            <a:noFill/>
          </a:ln>
        </p:spPr>
        <p:txBody>
          <a:bodyPr anchorCtr="0" anchor="t" bIns="45700" lIns="91425" spcFirstLastPara="1" rIns="91425" wrap="square" tIns="45700">
            <a:spAutoFit/>
          </a:bodyPr>
          <a:lstStyle/>
          <a:p>
            <a:pPr indent="-342900" lvl="0" marL="1138747" marR="0" rtl="0" algn="l">
              <a:lnSpc>
                <a:spcPct val="115000"/>
              </a:lnSpc>
              <a:spcBef>
                <a:spcPts val="0"/>
              </a:spcBef>
              <a:spcAft>
                <a:spcPts val="0"/>
              </a:spcAft>
              <a:buClr>
                <a:srgbClr val="333333"/>
              </a:buClr>
              <a:buSzPts val="1600"/>
              <a:buFont typeface="Noto Sans Symbols"/>
              <a:buChar char="▪"/>
            </a:pPr>
            <a:r>
              <a:rPr b="0" i="0" lang="en-US" sz="2000" u="none" cap="none" strike="noStrike">
                <a:solidFill>
                  <a:srgbClr val="333333"/>
                </a:solidFill>
                <a:latin typeface="Arial"/>
                <a:ea typeface="Arial"/>
                <a:cs typeface="Arial"/>
                <a:sym typeface="Arial"/>
              </a:rPr>
              <a:t>Running a cluster storage daemon, such as ceph, on each node.</a:t>
            </a:r>
            <a:endParaRPr b="0" i="0" sz="2000" u="none" cap="none" strike="noStrike">
              <a:solidFill>
                <a:srgbClr val="000000"/>
              </a:solidFill>
              <a:latin typeface="Arial"/>
              <a:ea typeface="Arial"/>
              <a:cs typeface="Arial"/>
              <a:sym typeface="Arial"/>
            </a:endParaRPr>
          </a:p>
          <a:p>
            <a:pPr indent="-342900" lvl="0" marL="1138747" marR="0" rtl="0" algn="l">
              <a:lnSpc>
                <a:spcPct val="115000"/>
              </a:lnSpc>
              <a:spcBef>
                <a:spcPts val="0"/>
              </a:spcBef>
              <a:spcAft>
                <a:spcPts val="0"/>
              </a:spcAft>
              <a:buClr>
                <a:srgbClr val="333333"/>
              </a:buClr>
              <a:buSzPts val="1600"/>
              <a:buFont typeface="Noto Sans Symbols"/>
              <a:buChar char="▪"/>
            </a:pPr>
            <a:r>
              <a:rPr b="0" i="0" lang="en-US" sz="2000" u="none" cap="none" strike="noStrike">
                <a:solidFill>
                  <a:srgbClr val="333333"/>
                </a:solidFill>
                <a:latin typeface="Arial"/>
                <a:ea typeface="Arial"/>
                <a:cs typeface="Arial"/>
                <a:sym typeface="Arial"/>
              </a:rPr>
              <a:t>Running a logs collection daemon on every node, such as logstash.</a:t>
            </a:r>
            <a:endParaRPr b="0" i="0" sz="2000" u="none" cap="none" strike="noStrike">
              <a:solidFill>
                <a:srgbClr val="000000"/>
              </a:solidFill>
              <a:latin typeface="Arial"/>
              <a:ea typeface="Arial"/>
              <a:cs typeface="Arial"/>
              <a:sym typeface="Arial"/>
            </a:endParaRPr>
          </a:p>
          <a:p>
            <a:pPr indent="-342900" lvl="0" marL="1138747" marR="0" rtl="0" algn="l">
              <a:lnSpc>
                <a:spcPct val="115000"/>
              </a:lnSpc>
              <a:spcBef>
                <a:spcPts val="0"/>
              </a:spcBef>
              <a:spcAft>
                <a:spcPts val="0"/>
              </a:spcAft>
              <a:buClr>
                <a:srgbClr val="333333"/>
              </a:buClr>
              <a:buSzPts val="1600"/>
              <a:buFont typeface="Noto Sans Symbols"/>
              <a:buChar char="▪"/>
            </a:pPr>
            <a:r>
              <a:rPr b="0" i="0" lang="en-US" sz="2000" u="none" cap="none" strike="noStrike">
                <a:solidFill>
                  <a:srgbClr val="333333"/>
                </a:solidFill>
                <a:latin typeface="Arial"/>
                <a:ea typeface="Arial"/>
                <a:cs typeface="Arial"/>
                <a:sym typeface="Arial"/>
              </a:rPr>
              <a:t>Running a node monitoring daemon on every node, such as Zabbix.</a:t>
            </a:r>
            <a:endParaRPr b="0" i="0" sz="2000" u="none" cap="none" strike="noStrike">
              <a:solidFill>
                <a:srgbClr val="000000"/>
              </a:solidFill>
              <a:latin typeface="Arial"/>
              <a:ea typeface="Arial"/>
              <a:cs typeface="Arial"/>
              <a:sym typeface="Arial"/>
            </a:endParaRPr>
          </a:p>
          <a:p>
            <a:pPr indent="-342900" lvl="0" marL="1138747" marR="0" rtl="0" algn="l">
              <a:lnSpc>
                <a:spcPct val="115000"/>
              </a:lnSpc>
              <a:spcBef>
                <a:spcPts val="0"/>
              </a:spcBef>
              <a:spcAft>
                <a:spcPts val="0"/>
              </a:spcAft>
              <a:buClr>
                <a:srgbClr val="333333"/>
              </a:buClr>
              <a:buSzPts val="1600"/>
              <a:buFont typeface="Noto Sans Symbols"/>
              <a:buChar char="▪"/>
            </a:pPr>
            <a:r>
              <a:rPr b="0" i="0" lang="en-US" sz="2000" u="none" cap="none" strike="noStrike">
                <a:solidFill>
                  <a:srgbClr val="333333"/>
                </a:solidFill>
                <a:latin typeface="Arial"/>
                <a:ea typeface="Arial"/>
                <a:cs typeface="Arial"/>
                <a:sym typeface="Arial"/>
              </a:rPr>
              <a:t>Running ingress controller worker pods (a load balancer to handle L7 traffic)</a:t>
            </a:r>
            <a:endParaRPr b="0" i="0" sz="2000" u="none" cap="none" strike="noStrike">
              <a:solidFill>
                <a:srgbClr val="000000"/>
              </a:solidFill>
              <a:latin typeface="Arial"/>
              <a:ea typeface="Arial"/>
              <a:cs typeface="Arial"/>
              <a:sym typeface="Arial"/>
            </a:endParaRPr>
          </a:p>
        </p:txBody>
      </p:sp>
      <p:pic>
        <p:nvPicPr>
          <p:cNvPr id="714" name="Google Shape;714;p107"/>
          <p:cNvPicPr preferRelativeResize="0"/>
          <p:nvPr/>
        </p:nvPicPr>
        <p:blipFill rotWithShape="1">
          <a:blip r:embed="rId5">
            <a:alphaModFix/>
          </a:blip>
          <a:srcRect b="0" l="0" r="0" t="0"/>
          <a:stretch/>
        </p:blipFill>
        <p:spPr>
          <a:xfrm>
            <a:off x="7331750" y="2421653"/>
            <a:ext cx="3544112" cy="400422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12"/>
                                        </p:tgtEl>
                                      </p:cBhvr>
                                    </p:animEffect>
                                    <p:set>
                                      <p:cBhvr>
                                        <p:cTn dur="1" fill="hold">
                                          <p:stCondLst>
                                            <p:cond delay="1000"/>
                                          </p:stCondLst>
                                        </p:cTn>
                                        <p:tgtEl>
                                          <p:spTgt spid="71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500"/>
                                        <p:tgtEl>
                                          <p:spTgt spid="7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descr="A picture containing drawing&#10;&#10;Description automatically generated" id="720" name="Google Shape;720;p10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721" name="Google Shape;721;p108"/>
          <p:cNvSpPr txBox="1"/>
          <p:nvPr/>
        </p:nvSpPr>
        <p:spPr>
          <a:xfrm>
            <a:off x="354368" y="1144738"/>
            <a:ext cx="8423872" cy="11633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Minikube</a:t>
            </a:r>
            <a:r>
              <a:rPr b="0" i="0" lang="en-US" sz="2000" u="none" cap="none" strike="noStrike">
                <a:solidFill>
                  <a:srgbClr val="000000"/>
                </a:solidFill>
                <a:latin typeface="Arial"/>
                <a:ea typeface="Arial"/>
                <a:cs typeface="Arial"/>
                <a:sym typeface="Arial"/>
              </a:rPr>
              <a:t>: A tool that enables running Kubernetes locally.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2"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Lightweight Kubernetes implementation for development and testing.</a:t>
            </a:r>
            <a:endParaRPr b="0" i="0" sz="1400" u="none" cap="none" strike="noStrike">
              <a:solidFill>
                <a:srgbClr val="000000"/>
              </a:solidFill>
              <a:latin typeface="Arial"/>
              <a:ea typeface="Arial"/>
              <a:cs typeface="Arial"/>
              <a:sym typeface="Arial"/>
            </a:endParaRPr>
          </a:p>
          <a:p>
            <a:pPr indent="-285750" lvl="2"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Supports multiple drivers (Docker, Hyper-V, etc.).</a:t>
            </a:r>
            <a:endParaRPr b="0" i="0" sz="1800" u="none" cap="none" strike="noStrike">
              <a:solidFill>
                <a:srgbClr val="000000"/>
              </a:solidFill>
              <a:latin typeface="Arial"/>
              <a:ea typeface="Arial"/>
              <a:cs typeface="Arial"/>
              <a:sym typeface="Arial"/>
            </a:endParaRPr>
          </a:p>
        </p:txBody>
      </p:sp>
      <p:sp>
        <p:nvSpPr>
          <p:cNvPr id="722" name="Google Shape;722;p108"/>
          <p:cNvSpPr txBox="1"/>
          <p:nvPr/>
        </p:nvSpPr>
        <p:spPr>
          <a:xfrm>
            <a:off x="372764" y="2680839"/>
            <a:ext cx="6523952" cy="115203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Easy to install and use.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Runs Kubernetes in a single-node cluster.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Suitable for local development and testing.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Compatible with most Kubernetes tools and workflows.</a:t>
            </a:r>
            <a:endParaRPr b="0" i="0" sz="1800" u="none" cap="none" strike="noStrike">
              <a:solidFill>
                <a:srgbClr val="000000"/>
              </a:solidFill>
              <a:latin typeface="Arial"/>
              <a:ea typeface="Arial"/>
              <a:cs typeface="Arial"/>
              <a:sym typeface="Arial"/>
            </a:endParaRPr>
          </a:p>
        </p:txBody>
      </p:sp>
      <p:sp>
        <p:nvSpPr>
          <p:cNvPr id="723" name="Google Shape;723;p108"/>
          <p:cNvSpPr/>
          <p:nvPr/>
        </p:nvSpPr>
        <p:spPr>
          <a:xfrm>
            <a:off x="4163809" y="6084759"/>
            <a:ext cx="244801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000000"/>
                </a:solidFill>
                <a:latin typeface="Arial"/>
                <a:ea typeface="Arial"/>
                <a:cs typeface="Arial"/>
                <a:sym typeface="Arial"/>
                <a:hlinkClick r:id="rId4">
                  <a:extLst>
                    <a:ext uri="{A12FA001-AC4F-418D-AE19-62706E023703}">
                      <ahyp:hlinkClr val="tx"/>
                    </a:ext>
                  </a:extLst>
                </a:hlinkClick>
              </a:rPr>
              <a:t>https://minikube.sigs.k8s.io/docs/</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724" name="Google Shape;724;p108"/>
          <p:cNvPicPr preferRelativeResize="0"/>
          <p:nvPr/>
        </p:nvPicPr>
        <p:blipFill rotWithShape="1">
          <a:blip r:embed="rId5">
            <a:alphaModFix/>
          </a:blip>
          <a:srcRect b="0" l="0" r="0" t="0"/>
          <a:stretch/>
        </p:blipFill>
        <p:spPr>
          <a:xfrm>
            <a:off x="4163809" y="4082725"/>
            <a:ext cx="1953202" cy="1951858"/>
          </a:xfrm>
          <a:prstGeom prst="rect">
            <a:avLst/>
          </a:prstGeom>
          <a:noFill/>
          <a:ln>
            <a:noFill/>
          </a:ln>
        </p:spPr>
      </p:pic>
      <p:sp>
        <p:nvSpPr>
          <p:cNvPr id="725" name="Google Shape;725;p108"/>
          <p:cNvSpPr/>
          <p:nvPr/>
        </p:nvSpPr>
        <p:spPr>
          <a:xfrm>
            <a:off x="354367" y="319787"/>
            <a:ext cx="7875233"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from different vendors</a:t>
            </a:r>
            <a:endParaRPr b="1" i="0" sz="3200" u="none" cap="none" strike="noStrike">
              <a:solidFill>
                <a:srgbClr val="003C71"/>
              </a:solidFill>
              <a:latin typeface="Arial"/>
              <a:ea typeface="Arial"/>
              <a:cs typeface="Arial"/>
              <a:sym typeface="Arial"/>
            </a:endParaRPr>
          </a:p>
        </p:txBody>
      </p:sp>
      <p:pic>
        <p:nvPicPr>
          <p:cNvPr id="726" name="Google Shape;726;p108"/>
          <p:cNvPicPr preferRelativeResize="0"/>
          <p:nvPr/>
        </p:nvPicPr>
        <p:blipFill rotWithShape="1">
          <a:blip r:embed="rId6">
            <a:alphaModFix/>
          </a:blip>
          <a:srcRect b="21923" l="6639" r="6324" t="28749"/>
          <a:stretch/>
        </p:blipFill>
        <p:spPr>
          <a:xfrm>
            <a:off x="8379229" y="2203976"/>
            <a:ext cx="3211414" cy="1023802"/>
          </a:xfrm>
          <a:prstGeom prst="rect">
            <a:avLst/>
          </a:prstGeom>
          <a:noFill/>
          <a:ln>
            <a:noFill/>
          </a:ln>
        </p:spPr>
      </p:pic>
      <p:sp>
        <p:nvSpPr>
          <p:cNvPr id="727" name="Google Shape;727;p108"/>
          <p:cNvSpPr/>
          <p:nvPr/>
        </p:nvSpPr>
        <p:spPr>
          <a:xfrm>
            <a:off x="9122887" y="2154169"/>
            <a:ext cx="17267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https://microk8s.io/</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28" name="Google Shape;728;p108"/>
          <p:cNvPicPr preferRelativeResize="0"/>
          <p:nvPr/>
        </p:nvPicPr>
        <p:blipFill rotWithShape="1">
          <a:blip r:embed="rId8">
            <a:alphaModFix/>
          </a:blip>
          <a:srcRect b="4838" l="1410" r="1508" t="3889"/>
          <a:stretch/>
        </p:blipFill>
        <p:spPr>
          <a:xfrm>
            <a:off x="6715495" y="3366654"/>
            <a:ext cx="5337961" cy="3374968"/>
          </a:xfrm>
          <a:prstGeom prst="rect">
            <a:avLst/>
          </a:prstGeom>
          <a:noFill/>
          <a:ln>
            <a:noFill/>
          </a:ln>
        </p:spPr>
      </p:pic>
      <p:pic>
        <p:nvPicPr>
          <p:cNvPr id="729" name="Google Shape;729;p108"/>
          <p:cNvPicPr preferRelativeResize="0"/>
          <p:nvPr/>
        </p:nvPicPr>
        <p:blipFill rotWithShape="1">
          <a:blip r:embed="rId9">
            <a:alphaModFix/>
          </a:blip>
          <a:srcRect b="0" l="0" r="0" t="0"/>
          <a:stretch/>
        </p:blipFill>
        <p:spPr>
          <a:xfrm>
            <a:off x="1512182" y="4082725"/>
            <a:ext cx="2031948" cy="2010767"/>
          </a:xfrm>
          <a:prstGeom prst="rect">
            <a:avLst/>
          </a:prstGeom>
          <a:noFill/>
          <a:ln>
            <a:noFill/>
          </a:ln>
        </p:spPr>
      </p:pic>
      <p:sp>
        <p:nvSpPr>
          <p:cNvPr id="730" name="Google Shape;730;p108"/>
          <p:cNvSpPr/>
          <p:nvPr/>
        </p:nvSpPr>
        <p:spPr>
          <a:xfrm>
            <a:off x="1307159" y="6093492"/>
            <a:ext cx="274466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sng" cap="none" strike="noStrike">
                <a:solidFill>
                  <a:srgbClr val="000000"/>
                </a:solidFill>
                <a:latin typeface="Arial"/>
                <a:ea typeface="Arial"/>
                <a:cs typeface="Arial"/>
                <a:sym typeface="Arial"/>
                <a:hlinkClick r:id="rId10">
                  <a:extLst>
                    <a:ext uri="{A12FA001-AC4F-418D-AE19-62706E023703}">
                      <ahyp:hlinkClr val="tx"/>
                    </a:ext>
                  </a:extLst>
                </a:hlinkClick>
              </a:rPr>
              <a:t>https://kubernetes.io/releases/download/</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731" name="Google Shape;731;p108"/>
          <p:cNvSpPr/>
          <p:nvPr/>
        </p:nvSpPr>
        <p:spPr>
          <a:xfrm>
            <a:off x="1974436" y="6318816"/>
            <a:ext cx="12073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Vanilla K8s</a:t>
            </a:r>
            <a:endParaRPr b="0" i="0" sz="1600" u="none" cap="none" strike="noStrike">
              <a:solidFill>
                <a:srgbClr val="000000"/>
              </a:solidFill>
              <a:latin typeface="Arial"/>
              <a:ea typeface="Arial"/>
              <a:cs typeface="Arial"/>
              <a:sym typeface="Arial"/>
            </a:endParaRPr>
          </a:p>
        </p:txBody>
      </p:sp>
      <p:sp>
        <p:nvSpPr>
          <p:cNvPr id="732" name="Google Shape;732;p108"/>
          <p:cNvSpPr/>
          <p:nvPr/>
        </p:nvSpPr>
        <p:spPr>
          <a:xfrm>
            <a:off x="4671500" y="6318816"/>
            <a:ext cx="10374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MiniKube</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descr="A picture containing drawing&#10;&#10;Description automatically generated" id="738" name="Google Shape;738;p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739" name="Google Shape;739;p2"/>
          <p:cNvPicPr preferRelativeResize="0"/>
          <p:nvPr/>
        </p:nvPicPr>
        <p:blipFill rotWithShape="1">
          <a:blip r:embed="rId4">
            <a:alphaModFix/>
          </a:blip>
          <a:srcRect b="0" l="0" r="0" t="0"/>
          <a:stretch/>
        </p:blipFill>
        <p:spPr>
          <a:xfrm>
            <a:off x="8686800" y="567237"/>
            <a:ext cx="3109229" cy="932769"/>
          </a:xfrm>
          <a:prstGeom prst="rect">
            <a:avLst/>
          </a:prstGeom>
          <a:noFill/>
          <a:ln>
            <a:noFill/>
          </a:ln>
        </p:spPr>
      </p:pic>
      <p:sp>
        <p:nvSpPr>
          <p:cNvPr id="740" name="Google Shape;740;p2"/>
          <p:cNvSpPr/>
          <p:nvPr/>
        </p:nvSpPr>
        <p:spPr>
          <a:xfrm>
            <a:off x="2258115" y="2523861"/>
            <a:ext cx="798329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600" u="none" cap="none" strike="noStrike">
                <a:solidFill>
                  <a:srgbClr val="003C71"/>
                </a:solidFill>
                <a:latin typeface="Arial"/>
                <a:ea typeface="Arial"/>
                <a:cs typeface="Arial"/>
                <a:sym typeface="Arial"/>
              </a:rPr>
              <a:t>Building your K8s Cluster in Linode</a:t>
            </a:r>
            <a:endParaRPr b="1" i="0" sz="3600" u="none" cap="none" strike="noStrike">
              <a:solidFill>
                <a:srgbClr val="003C71"/>
              </a:solidFill>
              <a:latin typeface="Arial"/>
              <a:ea typeface="Arial"/>
              <a:cs typeface="Arial"/>
              <a:sym typeface="Arial"/>
            </a:endParaRPr>
          </a:p>
        </p:txBody>
      </p:sp>
      <p:pic>
        <p:nvPicPr>
          <p:cNvPr id="741" name="Google Shape;741;p2"/>
          <p:cNvPicPr preferRelativeResize="0"/>
          <p:nvPr/>
        </p:nvPicPr>
        <p:blipFill rotWithShape="1">
          <a:blip r:embed="rId5">
            <a:alphaModFix/>
          </a:blip>
          <a:srcRect b="0" l="0" r="0" t="0"/>
          <a:stretch/>
        </p:blipFill>
        <p:spPr>
          <a:xfrm>
            <a:off x="5274217" y="3451969"/>
            <a:ext cx="4429314" cy="1732969"/>
          </a:xfrm>
          <a:prstGeom prst="rect">
            <a:avLst/>
          </a:prstGeom>
          <a:noFill/>
          <a:ln>
            <a:noFill/>
          </a:ln>
        </p:spPr>
      </p:pic>
      <p:pic>
        <p:nvPicPr>
          <p:cNvPr id="742" name="Google Shape;742;p2"/>
          <p:cNvPicPr preferRelativeResize="0"/>
          <p:nvPr/>
        </p:nvPicPr>
        <p:blipFill rotWithShape="1">
          <a:blip r:embed="rId6">
            <a:alphaModFix/>
          </a:blip>
          <a:srcRect b="0" l="0" r="0" t="0"/>
          <a:stretch/>
        </p:blipFill>
        <p:spPr>
          <a:xfrm>
            <a:off x="2959330" y="3358327"/>
            <a:ext cx="1905137" cy="19202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6" name="Shape 746"/>
        <p:cNvGrpSpPr/>
        <p:nvPr/>
      </p:nvGrpSpPr>
      <p:grpSpPr>
        <a:xfrm>
          <a:off x="0" y="0"/>
          <a:ext cx="0" cy="0"/>
          <a:chOff x="0" y="0"/>
          <a:chExt cx="0" cy="0"/>
        </a:xfrm>
      </p:grpSpPr>
      <p:sp>
        <p:nvSpPr>
          <p:cNvPr id="747" name="Google Shape;747;p109"/>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ConfigMaps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48" name="Google Shape;748;p10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749" name="Google Shape;749;p109"/>
          <p:cNvPicPr preferRelativeResize="0"/>
          <p:nvPr/>
        </p:nvPicPr>
        <p:blipFill rotWithShape="1">
          <a:blip r:embed="rId4">
            <a:alphaModFix/>
          </a:blip>
          <a:srcRect b="0" l="6666" r="4742" t="0"/>
          <a:stretch/>
        </p:blipFill>
        <p:spPr>
          <a:xfrm>
            <a:off x="5560088" y="1117878"/>
            <a:ext cx="6631912" cy="5614518"/>
          </a:xfrm>
          <a:prstGeom prst="rect">
            <a:avLst/>
          </a:prstGeom>
          <a:noFill/>
          <a:ln>
            <a:noFill/>
          </a:ln>
        </p:spPr>
      </p:pic>
      <p:sp>
        <p:nvSpPr>
          <p:cNvPr id="750" name="Google Shape;750;p109"/>
          <p:cNvSpPr/>
          <p:nvPr/>
        </p:nvSpPr>
        <p:spPr>
          <a:xfrm>
            <a:off x="325898" y="2941802"/>
            <a:ext cx="4880823" cy="163121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application uses </a:t>
            </a:r>
            <a:r>
              <a:rPr b="1" i="0" lang="en-US" sz="2000" u="none" cap="none" strike="noStrike">
                <a:solidFill>
                  <a:srgbClr val="0070C0"/>
                </a:solidFill>
                <a:latin typeface="Arial"/>
                <a:ea typeface="Arial"/>
                <a:cs typeface="Arial"/>
                <a:sym typeface="Arial"/>
              </a:rPr>
              <a:t>ConfigMap</a:t>
            </a:r>
            <a:r>
              <a:rPr b="0" i="0" lang="en-US" sz="2000" u="none" cap="none" strike="noStrike">
                <a:solidFill>
                  <a:srgbClr val="000000"/>
                </a:solidFill>
                <a:latin typeface="Arial"/>
                <a:ea typeface="Arial"/>
                <a:cs typeface="Arial"/>
                <a:sym typeface="Arial"/>
              </a:rPr>
              <a:t> to access configuration data separately from the application binaries. This allows configuration updates without modifying the Docker image or redeploying the app.</a:t>
            </a:r>
            <a:endParaRPr b="0" i="0" sz="1400" u="none" cap="none" strike="noStrike">
              <a:solidFill>
                <a:srgbClr val="000000"/>
              </a:solidFill>
              <a:latin typeface="Arial"/>
              <a:ea typeface="Arial"/>
              <a:cs typeface="Arial"/>
              <a:sym typeface="Arial"/>
            </a:endParaRPr>
          </a:p>
        </p:txBody>
      </p:sp>
      <p:sp>
        <p:nvSpPr>
          <p:cNvPr id="751" name="Google Shape;751;p109"/>
          <p:cNvSpPr/>
          <p:nvPr/>
        </p:nvSpPr>
        <p:spPr>
          <a:xfrm>
            <a:off x="354368" y="1391643"/>
            <a:ext cx="4498986"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flow highlights the separation of </a:t>
            </a:r>
            <a:r>
              <a:rPr b="1" i="0" lang="en-US" sz="1800" u="none" cap="none" strike="noStrike">
                <a:solidFill>
                  <a:srgbClr val="000000"/>
                </a:solidFill>
                <a:latin typeface="Arial"/>
                <a:ea typeface="Arial"/>
                <a:cs typeface="Arial"/>
                <a:sym typeface="Arial"/>
              </a:rPr>
              <a:t>application code</a:t>
            </a:r>
            <a:r>
              <a:rPr b="0" i="0" lang="en-US" sz="1800" u="none" cap="none" strike="noStrike">
                <a:solidFill>
                  <a:srgbClr val="000000"/>
                </a:solidFill>
                <a:latin typeface="Arial"/>
                <a:ea typeface="Arial"/>
                <a:cs typeface="Arial"/>
                <a:sym typeface="Arial"/>
              </a:rPr>
              <a:t> from </a:t>
            </a:r>
            <a:r>
              <a:rPr b="1" i="0" lang="en-US" sz="1800" u="none" cap="none" strike="noStrike">
                <a:solidFill>
                  <a:srgbClr val="000000"/>
                </a:solidFill>
                <a:latin typeface="Arial"/>
                <a:ea typeface="Arial"/>
                <a:cs typeface="Arial"/>
                <a:sym typeface="Arial"/>
              </a:rPr>
              <a:t>configuration</a:t>
            </a:r>
            <a:r>
              <a:rPr b="0" i="0" lang="en-US" sz="1800" u="none" cap="none" strike="noStrike">
                <a:solidFill>
                  <a:srgbClr val="000000"/>
                </a:solidFill>
                <a:latin typeface="Arial"/>
                <a:ea typeface="Arial"/>
                <a:cs typeface="Arial"/>
                <a:sym typeface="Arial"/>
              </a:rPr>
              <a:t> data, making the system more flexible and easier to manage in a K8s  environment.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500"/>
                                        <p:tgtEl>
                                          <p:spTgt spid="7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500"/>
                                        <p:tgtEl>
                                          <p:spTgt spid="7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A picture containing drawing&#10;&#10;Description automatically generated" id="225" name="Google Shape;225;p7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26" name="Google Shape;226;p75"/>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3C71"/>
                </a:solidFill>
                <a:latin typeface="Arial"/>
                <a:ea typeface="Arial"/>
                <a:cs typeface="Arial"/>
                <a:sym typeface="Arial"/>
              </a:rPr>
              <a:t>KVM </a:t>
            </a:r>
            <a:r>
              <a:rPr b="1" i="0" lang="en-US" sz="2400" u="none" cap="none" strike="noStrike">
                <a:solidFill>
                  <a:srgbClr val="003C71"/>
                </a:solidFill>
                <a:latin typeface="Arial"/>
                <a:ea typeface="Arial"/>
                <a:cs typeface="Arial"/>
                <a:sym typeface="Arial"/>
              </a:rPr>
              <a:t>(Kernel-based Virtual Machine)</a:t>
            </a:r>
            <a:endParaRPr b="1" i="0" sz="2400" u="none" cap="none" strike="noStrike">
              <a:solidFill>
                <a:srgbClr val="003C71"/>
              </a:solidFill>
              <a:latin typeface="Arial"/>
              <a:ea typeface="Arial"/>
              <a:cs typeface="Arial"/>
              <a:sym typeface="Arial"/>
            </a:endParaRPr>
          </a:p>
        </p:txBody>
      </p:sp>
      <p:pic>
        <p:nvPicPr>
          <p:cNvPr id="227" name="Google Shape;227;p75"/>
          <p:cNvPicPr preferRelativeResize="0"/>
          <p:nvPr/>
        </p:nvPicPr>
        <p:blipFill rotWithShape="1">
          <a:blip r:embed="rId4">
            <a:alphaModFix/>
          </a:blip>
          <a:srcRect b="0" l="0" r="0" t="0"/>
          <a:stretch/>
        </p:blipFill>
        <p:spPr>
          <a:xfrm>
            <a:off x="7569791" y="809200"/>
            <a:ext cx="4298731" cy="5873642"/>
          </a:xfrm>
          <a:prstGeom prst="rect">
            <a:avLst/>
          </a:prstGeom>
          <a:noFill/>
          <a:ln>
            <a:noFill/>
          </a:ln>
        </p:spPr>
      </p:pic>
      <p:sp>
        <p:nvSpPr>
          <p:cNvPr id="228" name="Google Shape;228;p75"/>
          <p:cNvSpPr/>
          <p:nvPr/>
        </p:nvSpPr>
        <p:spPr>
          <a:xfrm>
            <a:off x="365760" y="1064270"/>
            <a:ext cx="622808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KVM</a:t>
            </a:r>
            <a:r>
              <a:rPr b="0" i="0" lang="en-US" sz="1800" u="none" cap="none" strike="noStrike">
                <a:solidFill>
                  <a:schemeClr val="dk1"/>
                </a:solidFill>
                <a:latin typeface="Arial"/>
                <a:ea typeface="Arial"/>
                <a:cs typeface="Arial"/>
                <a:sym typeface="Arial"/>
              </a:rPr>
              <a:t> is the lowest component in the stack and as a Linux kernel module, interacts directly with the hardware.</a:t>
            </a:r>
            <a:endParaRPr b="0" i="0" sz="1800" u="none" cap="none" strike="noStrike">
              <a:solidFill>
                <a:srgbClr val="000000"/>
              </a:solidFill>
              <a:latin typeface="Arial"/>
              <a:ea typeface="Arial"/>
              <a:cs typeface="Arial"/>
              <a:sym typeface="Arial"/>
            </a:endParaRPr>
          </a:p>
        </p:txBody>
      </p:sp>
      <p:sp>
        <p:nvSpPr>
          <p:cNvPr id="229" name="Google Shape;229;p75"/>
          <p:cNvSpPr/>
          <p:nvPr/>
        </p:nvSpPr>
        <p:spPr>
          <a:xfrm>
            <a:off x="365760" y="1913345"/>
            <a:ext cx="694944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Arial"/>
                <a:ea typeface="Arial"/>
                <a:cs typeface="Arial"/>
                <a:sym typeface="Arial"/>
              </a:rPr>
              <a:t>It makes use of hardware-assisted virtualization supported by the CPU, in order to allow </a:t>
            </a:r>
            <a:r>
              <a:rPr b="1" i="0" lang="en-US" sz="1800" u="none" cap="none" strike="noStrike">
                <a:solidFill>
                  <a:srgbClr val="FF0000"/>
                </a:solidFill>
                <a:latin typeface="Arial"/>
                <a:ea typeface="Arial"/>
                <a:cs typeface="Arial"/>
                <a:sym typeface="Arial"/>
              </a:rPr>
              <a:t>Hardware-based Full Virtualization</a:t>
            </a:r>
            <a:r>
              <a:rPr b="0" i="0" lang="en-US" sz="1800" u="none" cap="none" strike="noStrike">
                <a:solidFill>
                  <a:schemeClr val="dk1"/>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30" name="Google Shape;230;p75"/>
          <p:cNvSpPr/>
          <p:nvPr/>
        </p:nvSpPr>
        <p:spPr>
          <a:xfrm>
            <a:off x="365760" y="2869298"/>
            <a:ext cx="6423553"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B0F0"/>
                </a:solidFill>
                <a:latin typeface="Arial"/>
                <a:ea typeface="Arial"/>
                <a:cs typeface="Arial"/>
                <a:sym typeface="Arial"/>
              </a:rPr>
              <a:t>QEMU</a:t>
            </a:r>
            <a:r>
              <a:rPr b="0" i="0" lang="en-US" sz="1800" u="none" cap="none" strike="noStrike">
                <a:solidFill>
                  <a:schemeClr val="dk1"/>
                </a:solidFill>
                <a:latin typeface="Arial"/>
                <a:ea typeface="Arial"/>
                <a:cs typeface="Arial"/>
                <a:sym typeface="Arial"/>
              </a:rPr>
              <a:t> sits above </a:t>
            </a:r>
            <a:r>
              <a:rPr b="1" i="0" lang="en-US" sz="1800" u="none" cap="none" strike="noStrike">
                <a:solidFill>
                  <a:srgbClr val="FF0000"/>
                </a:solidFill>
                <a:latin typeface="Arial"/>
                <a:ea typeface="Arial"/>
                <a:cs typeface="Arial"/>
                <a:sym typeface="Arial"/>
              </a:rPr>
              <a:t>KVM</a:t>
            </a:r>
            <a:r>
              <a:rPr b="0" i="0" lang="en-US" sz="1800" u="none" cap="none" strike="noStrike">
                <a:solidFill>
                  <a:schemeClr val="dk1"/>
                </a:solidFill>
                <a:latin typeface="Arial"/>
                <a:ea typeface="Arial"/>
                <a:cs typeface="Arial"/>
                <a:sym typeface="Arial"/>
              </a:rPr>
              <a:t> and complements its functionality. </a:t>
            </a:r>
            <a:endParaRPr b="0" i="0" sz="1800" u="none" cap="none" strike="noStrike">
              <a:solidFill>
                <a:srgbClr val="000000"/>
              </a:solidFill>
              <a:latin typeface="Arial"/>
              <a:ea typeface="Arial"/>
              <a:cs typeface="Arial"/>
              <a:sym typeface="Arial"/>
            </a:endParaRPr>
          </a:p>
        </p:txBody>
      </p:sp>
      <p:sp>
        <p:nvSpPr>
          <p:cNvPr id="231" name="Google Shape;231;p75"/>
          <p:cNvSpPr/>
          <p:nvPr/>
        </p:nvSpPr>
        <p:spPr>
          <a:xfrm>
            <a:off x="365760" y="3548252"/>
            <a:ext cx="671576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B0F0"/>
                </a:solidFill>
                <a:latin typeface="Arial"/>
                <a:ea typeface="Arial"/>
                <a:cs typeface="Arial"/>
                <a:sym typeface="Arial"/>
              </a:rPr>
              <a:t>QEMU</a:t>
            </a:r>
            <a:r>
              <a:rPr b="0" i="0" lang="en-US" sz="1800" u="none" cap="none" strike="noStrike">
                <a:solidFill>
                  <a:schemeClr val="dk1"/>
                </a:solidFill>
                <a:latin typeface="Arial"/>
                <a:ea typeface="Arial"/>
                <a:cs typeface="Arial"/>
                <a:sym typeface="Arial"/>
              </a:rPr>
              <a:t> manages the processes of the guest systems and emulates devices being passed to them. </a:t>
            </a:r>
            <a:endParaRPr b="0" i="0" sz="1800" u="none" cap="none" strike="noStrike">
              <a:solidFill>
                <a:srgbClr val="000000"/>
              </a:solidFill>
              <a:latin typeface="Arial"/>
              <a:ea typeface="Arial"/>
              <a:cs typeface="Arial"/>
              <a:sym typeface="Arial"/>
            </a:endParaRPr>
          </a:p>
        </p:txBody>
      </p:sp>
      <p:sp>
        <p:nvSpPr>
          <p:cNvPr id="232" name="Google Shape;232;p75"/>
          <p:cNvSpPr/>
          <p:nvPr/>
        </p:nvSpPr>
        <p:spPr>
          <a:xfrm>
            <a:off x="365760" y="4504205"/>
            <a:ext cx="671576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chemeClr val="dk1"/>
                </a:solidFill>
                <a:latin typeface="Arial"/>
                <a:ea typeface="Arial"/>
                <a:cs typeface="Arial"/>
                <a:sym typeface="Arial"/>
              </a:rPr>
              <a:t>Libvirt</a:t>
            </a:r>
            <a:r>
              <a:rPr b="0" i="0" lang="en-US" sz="1800" u="none" cap="none" strike="noStrike">
                <a:solidFill>
                  <a:schemeClr val="dk1"/>
                </a:solidFill>
                <a:latin typeface="Arial"/>
                <a:ea typeface="Arial"/>
                <a:cs typeface="Arial"/>
                <a:sym typeface="Arial"/>
              </a:rPr>
              <a:t> is the library that is used in order to control </a:t>
            </a:r>
            <a:r>
              <a:rPr b="1" i="0" lang="en-US" sz="1800" u="none" cap="none" strike="noStrike">
                <a:solidFill>
                  <a:srgbClr val="00B0F0"/>
                </a:solidFill>
                <a:latin typeface="Arial"/>
                <a:ea typeface="Arial"/>
                <a:cs typeface="Arial"/>
                <a:sym typeface="Arial"/>
              </a:rPr>
              <a:t>QEMU</a:t>
            </a:r>
            <a:r>
              <a:rPr b="0" i="0" lang="en-US" sz="1800" u="none" cap="none" strike="noStrike">
                <a:solidFill>
                  <a:schemeClr val="dk1"/>
                </a:solidFill>
                <a:latin typeface="Arial"/>
                <a:ea typeface="Arial"/>
                <a:cs typeface="Arial"/>
                <a:sym typeface="Arial"/>
              </a:rPr>
              <a:t> and manage the Virtual Machines (VMs).</a:t>
            </a:r>
            <a:endParaRPr b="0" i="0" sz="1800" u="none" cap="none" strike="noStrike">
              <a:solidFill>
                <a:srgbClr val="000000"/>
              </a:solidFill>
              <a:latin typeface="Arial"/>
              <a:ea typeface="Arial"/>
              <a:cs typeface="Arial"/>
              <a:sym typeface="Arial"/>
            </a:endParaRPr>
          </a:p>
        </p:txBody>
      </p:sp>
      <p:sp>
        <p:nvSpPr>
          <p:cNvPr id="233" name="Google Shape;233;p75"/>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5" name="Shape 755"/>
        <p:cNvGrpSpPr/>
        <p:nvPr/>
      </p:nvGrpSpPr>
      <p:grpSpPr>
        <a:xfrm>
          <a:off x="0" y="0"/>
          <a:ext cx="0" cy="0"/>
          <a:chOff x="0" y="0"/>
          <a:chExt cx="0" cy="0"/>
        </a:xfrm>
      </p:grpSpPr>
      <p:sp>
        <p:nvSpPr>
          <p:cNvPr id="756" name="Google Shape;756;p110"/>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ConfigMaps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57" name="Google Shape;757;p11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758" name="Google Shape;758;p110"/>
          <p:cNvSpPr/>
          <p:nvPr/>
        </p:nvSpPr>
        <p:spPr>
          <a:xfrm>
            <a:off x="708917" y="1326621"/>
            <a:ext cx="6641961"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Decouple Configuration from Code: </a:t>
            </a:r>
            <a:endParaRPr b="1" i="0" sz="1800" u="none" cap="none" strike="noStrike">
              <a:solidFill>
                <a:srgbClr val="0070C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ConfigMaps allow you to separate configuration from application code. This makes your applications more flexible and portable because you can update configuration values without changing the application code.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Environment-specific Settings: </a:t>
            </a:r>
            <a:endParaRPr b="1" i="0" sz="1800" u="none" cap="none" strike="noStrike">
              <a:solidFill>
                <a:srgbClr val="0070C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ConfigMaps can store environment-specific configurations, making it easier to deploy the same application in multiple environments (e.g., development, staging, production) with different settings.</a:t>
            </a:r>
            <a:endParaRPr b="0" i="0" sz="1400" u="none" cap="none" strike="noStrike">
              <a:solidFill>
                <a:srgbClr val="000000"/>
              </a:solidFill>
              <a:latin typeface="Arial"/>
              <a:ea typeface="Arial"/>
              <a:cs typeface="Arial"/>
              <a:sym typeface="Arial"/>
            </a:endParaRPr>
          </a:p>
        </p:txBody>
      </p:sp>
      <p:pic>
        <p:nvPicPr>
          <p:cNvPr id="759" name="Google Shape;759;p110"/>
          <p:cNvPicPr preferRelativeResize="0"/>
          <p:nvPr/>
        </p:nvPicPr>
        <p:blipFill rotWithShape="1">
          <a:blip r:embed="rId4">
            <a:alphaModFix/>
          </a:blip>
          <a:srcRect b="0" l="0" r="0" t="0"/>
          <a:stretch/>
        </p:blipFill>
        <p:spPr>
          <a:xfrm>
            <a:off x="7912343" y="538723"/>
            <a:ext cx="3894471" cy="4626318"/>
          </a:xfrm>
          <a:prstGeom prst="rect">
            <a:avLst/>
          </a:prstGeom>
          <a:noFill/>
          <a:ln cap="flat" cmpd="sng" w="9525">
            <a:solidFill>
              <a:schemeClr val="dk1"/>
            </a:solidFill>
            <a:prstDash val="solid"/>
            <a:round/>
            <a:headEnd len="sm" w="sm" type="none"/>
            <a:tailEnd len="sm" w="sm" type="none"/>
          </a:ln>
        </p:spPr>
      </p:pic>
      <p:sp>
        <p:nvSpPr>
          <p:cNvPr id="760" name="Google Shape;760;p110"/>
          <p:cNvSpPr/>
          <p:nvPr/>
        </p:nvSpPr>
        <p:spPr>
          <a:xfrm>
            <a:off x="1595456" y="5354996"/>
            <a:ext cx="10078384"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7030A0"/>
                </a:solidFill>
                <a:latin typeface="Arial"/>
                <a:ea typeface="Arial"/>
                <a:cs typeface="Arial"/>
                <a:sym typeface="Arial"/>
              </a:rPr>
              <a:t>ConfigMap</a:t>
            </a:r>
            <a:r>
              <a:rPr b="0" i="0" lang="en-US" sz="1800" u="none" cap="none" strike="noStrike">
                <a:solidFill>
                  <a:srgbClr val="7030A0"/>
                </a:solidFill>
                <a:latin typeface="Arial"/>
                <a:ea typeface="Arial"/>
                <a:cs typeface="Arial"/>
                <a:sym typeface="Arial"/>
              </a:rPr>
              <a:t> is a K8s object that allows you to store </a:t>
            </a:r>
            <a:r>
              <a:rPr b="0" i="0" lang="en-US" sz="1800" u="none" cap="none" strike="noStrike">
                <a:solidFill>
                  <a:srgbClr val="FF0000"/>
                </a:solidFill>
                <a:latin typeface="Arial"/>
                <a:ea typeface="Arial"/>
                <a:cs typeface="Arial"/>
                <a:sym typeface="Arial"/>
              </a:rPr>
              <a:t>non-confidential data</a:t>
            </a:r>
            <a:r>
              <a:rPr b="0" i="0" lang="en-US" sz="1800" u="none" cap="none" strike="noStrike">
                <a:solidFill>
                  <a:srgbClr val="7030A0"/>
                </a:solidFill>
                <a:latin typeface="Arial"/>
                <a:ea typeface="Arial"/>
                <a:cs typeface="Arial"/>
                <a:sym typeface="Arial"/>
              </a:rPr>
              <a:t> in key-value pairs. In this example, a </a:t>
            </a:r>
            <a:r>
              <a:rPr b="1" i="0" lang="en-US" sz="1800" u="none" cap="none" strike="noStrike">
                <a:solidFill>
                  <a:srgbClr val="7030A0"/>
                </a:solidFill>
                <a:latin typeface="Arial"/>
                <a:ea typeface="Arial"/>
                <a:cs typeface="Arial"/>
                <a:sym typeface="Arial"/>
              </a:rPr>
              <a:t>ConfigMap</a:t>
            </a:r>
            <a:r>
              <a:rPr b="0" i="0" lang="en-US" sz="1800" u="none" cap="none" strike="noStrike">
                <a:solidFill>
                  <a:srgbClr val="7030A0"/>
                </a:solidFill>
                <a:latin typeface="Arial"/>
                <a:ea typeface="Arial"/>
                <a:cs typeface="Arial"/>
                <a:sym typeface="Arial"/>
              </a:rPr>
              <a:t> named nginx-config stores the contents of an nginx.conf configuration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4" name="Shape 764"/>
        <p:cNvGrpSpPr/>
        <p:nvPr/>
      </p:nvGrpSpPr>
      <p:grpSpPr>
        <a:xfrm>
          <a:off x="0" y="0"/>
          <a:ext cx="0" cy="0"/>
          <a:chOff x="0" y="0"/>
          <a:chExt cx="0" cy="0"/>
        </a:xfrm>
      </p:grpSpPr>
      <p:sp>
        <p:nvSpPr>
          <p:cNvPr id="765" name="Google Shape;765;p111"/>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Secrets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66" name="Google Shape;766;p11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767" name="Google Shape;767;p111"/>
          <p:cNvSpPr/>
          <p:nvPr/>
        </p:nvSpPr>
        <p:spPr>
          <a:xfrm>
            <a:off x="354368" y="904522"/>
            <a:ext cx="11288992"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63737"/>
                </a:solidFill>
                <a:latin typeface="Arial"/>
                <a:ea typeface="Arial"/>
                <a:cs typeface="Arial"/>
                <a:sym typeface="Arial"/>
              </a:rPr>
              <a:t>A </a:t>
            </a:r>
            <a:r>
              <a:rPr b="1" i="0" lang="en-US" sz="2400" u="none" cap="none" strike="noStrike">
                <a:solidFill>
                  <a:srgbClr val="363737"/>
                </a:solidFill>
                <a:latin typeface="Arial"/>
                <a:ea typeface="Arial"/>
                <a:cs typeface="Arial"/>
                <a:sym typeface="Arial"/>
              </a:rPr>
              <a:t>Secret</a:t>
            </a:r>
            <a:r>
              <a:rPr b="0" i="0" lang="en-US" sz="2400" u="none" cap="none" strike="noStrike">
                <a:solidFill>
                  <a:srgbClr val="363737"/>
                </a:solidFill>
                <a:latin typeface="Arial"/>
                <a:ea typeface="Arial"/>
                <a:cs typeface="Arial"/>
                <a:sym typeface="Arial"/>
              </a:rPr>
              <a:t> is similar to a ConfigMap but is designed to store sensitive (confidential) data such as passwords, tokens, SSH keys, and API credentials. The data in Secrets is base64-encoded to add a basic level of obfuscation.</a:t>
            </a:r>
            <a:endParaRPr b="0" i="0" sz="1400" u="none" cap="none" strike="noStrike">
              <a:solidFill>
                <a:srgbClr val="000000"/>
              </a:solidFill>
              <a:latin typeface="Arial"/>
              <a:ea typeface="Arial"/>
              <a:cs typeface="Arial"/>
              <a:sym typeface="Arial"/>
            </a:endParaRPr>
          </a:p>
        </p:txBody>
      </p:sp>
      <p:pic>
        <p:nvPicPr>
          <p:cNvPr id="768" name="Google Shape;768;p111"/>
          <p:cNvPicPr preferRelativeResize="0"/>
          <p:nvPr/>
        </p:nvPicPr>
        <p:blipFill rotWithShape="1">
          <a:blip r:embed="rId4">
            <a:alphaModFix/>
          </a:blip>
          <a:srcRect b="0" l="0" r="0" t="0"/>
          <a:stretch/>
        </p:blipFill>
        <p:spPr>
          <a:xfrm>
            <a:off x="708917" y="2423159"/>
            <a:ext cx="3212843" cy="2035861"/>
          </a:xfrm>
          <a:prstGeom prst="rect">
            <a:avLst/>
          </a:prstGeom>
          <a:noFill/>
          <a:ln cap="flat" cmpd="sng" w="9525">
            <a:solidFill>
              <a:schemeClr val="dk1"/>
            </a:solidFill>
            <a:prstDash val="solid"/>
            <a:round/>
            <a:headEnd len="sm" w="sm" type="none"/>
            <a:tailEnd len="sm" w="sm" type="none"/>
          </a:ln>
        </p:spPr>
      </p:pic>
      <p:pic>
        <p:nvPicPr>
          <p:cNvPr id="769" name="Google Shape;769;p111"/>
          <p:cNvPicPr preferRelativeResize="0"/>
          <p:nvPr/>
        </p:nvPicPr>
        <p:blipFill rotWithShape="1">
          <a:blip r:embed="rId5">
            <a:alphaModFix/>
          </a:blip>
          <a:srcRect b="0" l="0" r="0" t="0"/>
          <a:stretch/>
        </p:blipFill>
        <p:spPr>
          <a:xfrm>
            <a:off x="4851227" y="2423159"/>
            <a:ext cx="6700444" cy="2035861"/>
          </a:xfrm>
          <a:prstGeom prst="rect">
            <a:avLst/>
          </a:prstGeom>
          <a:noFill/>
          <a:ln cap="flat" cmpd="sng" w="9525">
            <a:solidFill>
              <a:schemeClr val="dk1"/>
            </a:solidFill>
            <a:prstDash val="solid"/>
            <a:round/>
            <a:headEnd len="sm" w="sm" type="none"/>
            <a:tailEnd len="sm" w="sm" type="none"/>
          </a:ln>
        </p:spPr>
      </p:pic>
      <p:sp>
        <p:nvSpPr>
          <p:cNvPr id="770" name="Google Shape;770;p111"/>
          <p:cNvSpPr/>
          <p:nvPr/>
        </p:nvSpPr>
        <p:spPr>
          <a:xfrm>
            <a:off x="7301202" y="4574470"/>
            <a:ext cx="18004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Create a Secret</a:t>
            </a:r>
            <a:endParaRPr b="0" i="0" sz="1800" u="none" cap="none" strike="noStrike">
              <a:solidFill>
                <a:srgbClr val="000000"/>
              </a:solidFill>
              <a:latin typeface="Arial"/>
              <a:ea typeface="Arial"/>
              <a:cs typeface="Arial"/>
              <a:sym typeface="Arial"/>
            </a:endParaRPr>
          </a:p>
        </p:txBody>
      </p:sp>
      <p:sp>
        <p:nvSpPr>
          <p:cNvPr id="771" name="Google Shape;771;p111"/>
          <p:cNvSpPr/>
          <p:nvPr/>
        </p:nvSpPr>
        <p:spPr>
          <a:xfrm>
            <a:off x="1113034" y="4592662"/>
            <a:ext cx="22493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Create a ConfigMap</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5" name="Shape 775"/>
        <p:cNvGrpSpPr/>
        <p:nvPr/>
      </p:nvGrpSpPr>
      <p:grpSpPr>
        <a:xfrm>
          <a:off x="0" y="0"/>
          <a:ext cx="0" cy="0"/>
          <a:chOff x="0" y="0"/>
          <a:chExt cx="0" cy="0"/>
        </a:xfrm>
      </p:grpSpPr>
      <p:sp>
        <p:nvSpPr>
          <p:cNvPr id="776" name="Google Shape;776;p112"/>
          <p:cNvSpPr/>
          <p:nvPr/>
        </p:nvSpPr>
        <p:spPr>
          <a:xfrm>
            <a:off x="354368" y="319787"/>
            <a:ext cx="112077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ConfigMaps/Secrets example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77" name="Google Shape;777;p11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778" name="Google Shape;778;p112"/>
          <p:cNvPicPr preferRelativeResize="0"/>
          <p:nvPr/>
        </p:nvPicPr>
        <p:blipFill rotWithShape="1">
          <a:blip r:embed="rId4">
            <a:alphaModFix/>
          </a:blip>
          <a:srcRect b="0" l="0" r="0" t="0"/>
          <a:stretch/>
        </p:blipFill>
        <p:spPr>
          <a:xfrm>
            <a:off x="6309042" y="1204595"/>
            <a:ext cx="5629275" cy="5505450"/>
          </a:xfrm>
          <a:prstGeom prst="rect">
            <a:avLst/>
          </a:prstGeom>
          <a:noFill/>
          <a:ln cap="flat" cmpd="sng" w="9525">
            <a:solidFill>
              <a:schemeClr val="dk1"/>
            </a:solidFill>
            <a:prstDash val="solid"/>
            <a:round/>
            <a:headEnd len="sm" w="sm" type="none"/>
            <a:tailEnd len="sm" w="sm" type="none"/>
          </a:ln>
        </p:spPr>
      </p:pic>
      <p:sp>
        <p:nvSpPr>
          <p:cNvPr id="779" name="Google Shape;779;p112"/>
          <p:cNvSpPr/>
          <p:nvPr/>
        </p:nvSpPr>
        <p:spPr>
          <a:xfrm>
            <a:off x="354368" y="1204595"/>
            <a:ext cx="5772112" cy="31393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This YAML defines a Pod named </a:t>
            </a:r>
            <a:r>
              <a:rPr b="0" i="0" lang="en-US" sz="1800" u="none" cap="none" strike="noStrike">
                <a:solidFill>
                  <a:srgbClr val="FF0000"/>
                </a:solidFill>
                <a:latin typeface="Arial"/>
                <a:ea typeface="Arial"/>
                <a:cs typeface="Arial"/>
                <a:sym typeface="Arial"/>
              </a:rPr>
              <a:t>app-pod</a:t>
            </a:r>
            <a:r>
              <a:rPr b="0" i="0" lang="en-US" sz="1800" u="none" cap="none" strike="noStrike">
                <a:solidFill>
                  <a:srgbClr val="000000"/>
                </a:solidFill>
                <a:latin typeface="Arial"/>
                <a:ea typeface="Arial"/>
                <a:cs typeface="Arial"/>
                <a:sym typeface="Arial"/>
              </a:rPr>
              <a:t> running a single container named </a:t>
            </a:r>
            <a:r>
              <a:rPr b="0" i="0" lang="en-US" sz="1800" u="none" cap="none" strike="noStrike">
                <a:solidFill>
                  <a:srgbClr val="FF0000"/>
                </a:solidFill>
                <a:latin typeface="Arial"/>
                <a:ea typeface="Arial"/>
                <a:cs typeface="Arial"/>
                <a:sym typeface="Arial"/>
              </a:rPr>
              <a:t>app-container</a:t>
            </a:r>
            <a:r>
              <a:rPr b="0" i="0" lang="en-US" sz="1800" u="none" cap="none" strike="noStrike">
                <a:solidFill>
                  <a:srgbClr val="000000"/>
                </a:solidFill>
                <a:latin typeface="Arial"/>
                <a:ea typeface="Arial"/>
                <a:cs typeface="Arial"/>
                <a:sym typeface="Arial"/>
              </a:rPr>
              <a:t> based on the </a:t>
            </a:r>
            <a:r>
              <a:rPr b="1" i="0" lang="en-US" sz="1800" u="none" cap="none" strike="noStrike">
                <a:solidFill>
                  <a:srgbClr val="000000"/>
                </a:solidFill>
                <a:latin typeface="Arial"/>
                <a:ea typeface="Arial"/>
                <a:cs typeface="Arial"/>
                <a:sym typeface="Arial"/>
              </a:rPr>
              <a:t>nginx:latest</a:t>
            </a:r>
            <a:r>
              <a:rPr b="0" i="0" lang="en-US" sz="1800" u="none" cap="none" strike="noStrike">
                <a:solidFill>
                  <a:srgbClr val="000000"/>
                </a:solidFill>
                <a:latin typeface="Arial"/>
                <a:ea typeface="Arial"/>
                <a:cs typeface="Arial"/>
                <a:sym typeface="Arial"/>
              </a:rPr>
              <a:t> image. The container is configured to use environment variables sourced dynamically from a ConfigMap and a Secret. The APP_NAME and APP_ENV environment variables retrieve their values from the </a:t>
            </a:r>
            <a:r>
              <a:rPr b="0" i="0" lang="en-US" sz="1800" u="none" cap="none" strike="noStrike">
                <a:solidFill>
                  <a:srgbClr val="FF0000"/>
                </a:solidFill>
                <a:latin typeface="Arial"/>
                <a:ea typeface="Arial"/>
                <a:cs typeface="Arial"/>
                <a:sym typeface="Arial"/>
              </a:rPr>
              <a:t>app-config</a:t>
            </a:r>
            <a:r>
              <a:rPr b="0" i="0" lang="en-US" sz="1800" u="none" cap="none" strike="noStrike">
                <a:solidFill>
                  <a:srgbClr val="000000"/>
                </a:solidFill>
                <a:latin typeface="Arial"/>
                <a:ea typeface="Arial"/>
                <a:cs typeface="Arial"/>
                <a:sym typeface="Arial"/>
              </a:rPr>
              <a:t> ConfigMap, while the DB_PASSWORD environment variable retrieves its value from the </a:t>
            </a:r>
            <a:r>
              <a:rPr b="0" i="0" lang="en-US" sz="1800" u="none" cap="none" strike="noStrike">
                <a:solidFill>
                  <a:srgbClr val="FF0000"/>
                </a:solidFill>
                <a:latin typeface="Arial"/>
                <a:ea typeface="Arial"/>
                <a:cs typeface="Arial"/>
                <a:sym typeface="Arial"/>
              </a:rPr>
              <a:t>app-secret</a:t>
            </a:r>
            <a:r>
              <a:rPr b="0" i="0" lang="en-US" sz="1800" u="none" cap="none" strike="noStrike">
                <a:solidFill>
                  <a:srgbClr val="000000"/>
                </a:solidFill>
                <a:latin typeface="Arial"/>
                <a:ea typeface="Arial"/>
                <a:cs typeface="Arial"/>
                <a:sym typeface="Arial"/>
              </a:rPr>
              <a:t> Secret. This allows sensitive data like passwords and configuration values to be managed externally, enhancing security and flexibility. </a:t>
            </a:r>
            <a:endParaRPr b="0" i="0" sz="1400" u="none" cap="none" strike="noStrike">
              <a:solidFill>
                <a:srgbClr val="000000"/>
              </a:solidFill>
              <a:latin typeface="Arial"/>
              <a:ea typeface="Arial"/>
              <a:cs typeface="Arial"/>
              <a:sym typeface="Arial"/>
            </a:endParaRPr>
          </a:p>
        </p:txBody>
      </p:sp>
      <p:sp>
        <p:nvSpPr>
          <p:cNvPr id="780" name="Google Shape;780;p112"/>
          <p:cNvSpPr/>
          <p:nvPr/>
        </p:nvSpPr>
        <p:spPr>
          <a:xfrm>
            <a:off x="1600396" y="4971896"/>
            <a:ext cx="4526084"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7030A0"/>
                </a:solidFill>
                <a:latin typeface="Arial"/>
                <a:ea typeface="Arial"/>
                <a:cs typeface="Arial"/>
                <a:sym typeface="Arial"/>
              </a:rPr>
              <a:t>By referencing to </a:t>
            </a:r>
            <a:r>
              <a:rPr b="1" i="0" lang="en-US" sz="1800" u="none" cap="none" strike="noStrike">
                <a:solidFill>
                  <a:srgbClr val="7030A0"/>
                </a:solidFill>
                <a:latin typeface="Arial"/>
                <a:ea typeface="Arial"/>
                <a:cs typeface="Arial"/>
                <a:sym typeface="Arial"/>
              </a:rPr>
              <a:t>ConfigMaps</a:t>
            </a:r>
            <a:r>
              <a:rPr b="0" i="0" lang="en-US" sz="1800" u="none" cap="none" strike="noStrike">
                <a:solidFill>
                  <a:srgbClr val="7030A0"/>
                </a:solidFill>
                <a:latin typeface="Arial"/>
                <a:ea typeface="Arial"/>
                <a:cs typeface="Arial"/>
                <a:sym typeface="Arial"/>
              </a:rPr>
              <a:t> and </a:t>
            </a:r>
            <a:r>
              <a:rPr b="1" i="0" lang="en-US" sz="1800" u="none" cap="none" strike="noStrike">
                <a:solidFill>
                  <a:srgbClr val="7030A0"/>
                </a:solidFill>
                <a:latin typeface="Arial"/>
                <a:ea typeface="Arial"/>
                <a:cs typeface="Arial"/>
                <a:sym typeface="Arial"/>
              </a:rPr>
              <a:t>Secrets</a:t>
            </a:r>
            <a:r>
              <a:rPr b="0" i="0" lang="en-US" sz="1800" u="none" cap="none" strike="noStrike">
                <a:solidFill>
                  <a:srgbClr val="7030A0"/>
                </a:solidFill>
                <a:latin typeface="Arial"/>
                <a:ea typeface="Arial"/>
                <a:cs typeface="Arial"/>
                <a:sym typeface="Arial"/>
              </a:rPr>
              <a:t>, the configuration decouples the </a:t>
            </a:r>
            <a:r>
              <a:rPr b="0" i="0" lang="en-US" sz="1800" u="sng" cap="none" strike="noStrike">
                <a:solidFill>
                  <a:srgbClr val="7030A0"/>
                </a:solidFill>
                <a:latin typeface="Arial"/>
                <a:ea typeface="Arial"/>
                <a:cs typeface="Arial"/>
                <a:sym typeface="Arial"/>
              </a:rPr>
              <a:t>application settings and credentials</a:t>
            </a:r>
            <a:r>
              <a:rPr b="0" i="0" lang="en-US" sz="1800" u="none" cap="none" strike="noStrike">
                <a:solidFill>
                  <a:srgbClr val="7030A0"/>
                </a:solidFill>
                <a:latin typeface="Arial"/>
                <a:ea typeface="Arial"/>
                <a:cs typeface="Arial"/>
                <a:sym typeface="Arial"/>
              </a:rPr>
              <a:t> from the </a:t>
            </a:r>
            <a:r>
              <a:rPr b="0" i="0" lang="en-US" sz="1800" u="sng" cap="none" strike="noStrike">
                <a:solidFill>
                  <a:srgbClr val="7030A0"/>
                </a:solidFill>
                <a:latin typeface="Arial"/>
                <a:ea typeface="Arial"/>
                <a:cs typeface="Arial"/>
                <a:sym typeface="Arial"/>
              </a:rPr>
              <a:t>application code</a:t>
            </a:r>
            <a:r>
              <a:rPr b="0" i="0" lang="en-US" sz="1800" u="none" cap="none" strike="noStrike">
                <a:solidFill>
                  <a:srgbClr val="7030A0"/>
                </a:solidFill>
                <a:latin typeface="Arial"/>
                <a:ea typeface="Arial"/>
                <a:cs typeface="Arial"/>
                <a:sym typeface="Arial"/>
              </a:rPr>
              <a:t>, enabling easy updates and </a:t>
            </a:r>
            <a:r>
              <a:rPr b="1" i="0" lang="en-US" sz="1800" u="none" cap="none" strike="noStrike">
                <a:solidFill>
                  <a:schemeClr val="accent1"/>
                </a:solidFill>
                <a:latin typeface="Arial"/>
                <a:ea typeface="Arial"/>
                <a:cs typeface="Arial"/>
                <a:sym typeface="Arial"/>
              </a:rPr>
              <a:t>secure management</a:t>
            </a:r>
            <a:r>
              <a:rPr b="0" i="0" lang="en-US" sz="1800" u="none" cap="none" strike="noStrike">
                <a:solidFill>
                  <a:srgbClr val="7030A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4" name="Shape 784"/>
        <p:cNvGrpSpPr/>
        <p:nvPr/>
      </p:nvGrpSpPr>
      <p:grpSpPr>
        <a:xfrm>
          <a:off x="0" y="0"/>
          <a:ext cx="0" cy="0"/>
          <a:chOff x="0" y="0"/>
          <a:chExt cx="0" cy="0"/>
        </a:xfrm>
      </p:grpSpPr>
      <p:sp>
        <p:nvSpPr>
          <p:cNvPr id="785" name="Google Shape;785;p113"/>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StatefulSets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86" name="Google Shape;786;p11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787" name="Google Shape;787;p113"/>
          <p:cNvPicPr preferRelativeResize="0"/>
          <p:nvPr/>
        </p:nvPicPr>
        <p:blipFill rotWithShape="1">
          <a:blip r:embed="rId4">
            <a:alphaModFix/>
          </a:blip>
          <a:srcRect b="0" l="0" r="0" t="0"/>
          <a:stretch/>
        </p:blipFill>
        <p:spPr>
          <a:xfrm>
            <a:off x="695326" y="1057580"/>
            <a:ext cx="4770170" cy="2100732"/>
          </a:xfrm>
          <a:prstGeom prst="rect">
            <a:avLst/>
          </a:prstGeom>
          <a:noFill/>
          <a:ln>
            <a:noFill/>
          </a:ln>
        </p:spPr>
      </p:pic>
      <p:pic>
        <p:nvPicPr>
          <p:cNvPr id="788" name="Google Shape;788;p113"/>
          <p:cNvPicPr preferRelativeResize="0"/>
          <p:nvPr/>
        </p:nvPicPr>
        <p:blipFill rotWithShape="1">
          <a:blip r:embed="rId5">
            <a:alphaModFix/>
          </a:blip>
          <a:srcRect b="22788" l="16761" r="16901" t="9915"/>
          <a:stretch/>
        </p:blipFill>
        <p:spPr>
          <a:xfrm>
            <a:off x="6105524" y="819455"/>
            <a:ext cx="5974171" cy="4515508"/>
          </a:xfrm>
          <a:prstGeom prst="rect">
            <a:avLst/>
          </a:prstGeom>
          <a:noFill/>
          <a:ln>
            <a:noFill/>
          </a:ln>
        </p:spPr>
      </p:pic>
      <p:sp>
        <p:nvSpPr>
          <p:cNvPr id="789" name="Google Shape;789;p113"/>
          <p:cNvSpPr/>
          <p:nvPr/>
        </p:nvSpPr>
        <p:spPr>
          <a:xfrm>
            <a:off x="466725" y="3420397"/>
            <a:ext cx="5486400"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2F5496"/>
                </a:solidFill>
                <a:latin typeface="Arial"/>
                <a:ea typeface="Arial"/>
                <a:cs typeface="Arial"/>
                <a:sym typeface="Arial"/>
              </a:rPr>
              <a:t>Deployment</a:t>
            </a:r>
            <a:r>
              <a:rPr b="0" i="0" lang="en-US" sz="1600" u="none" cap="none" strike="noStrike">
                <a:solidFill>
                  <a:srgbClr val="2F5496"/>
                </a:solidFill>
                <a:latin typeface="Arial"/>
                <a:ea typeface="Arial"/>
                <a:cs typeface="Arial"/>
                <a:sym typeface="Arial"/>
              </a:rPr>
              <a:t>:</a:t>
            </a:r>
            <a:r>
              <a:rPr b="0" i="0" lang="en-US" sz="1600" u="none" cap="none" strike="noStrike">
                <a:solidFill>
                  <a:srgbClr val="000000"/>
                </a:solidFill>
                <a:latin typeface="Arial"/>
                <a:ea typeface="Arial"/>
                <a:cs typeface="Arial"/>
                <a:sym typeface="Arial"/>
              </a:rPr>
              <a:t> Best suited for stateless applications where individual pods do not need to maintain any state between restarts (e.g., Web servers, DNS servers, Micro-services).</a:t>
            </a:r>
            <a:endParaRPr b="0" i="0" sz="1600" u="none" cap="none" strike="noStrike">
              <a:solidFill>
                <a:srgbClr val="000000"/>
              </a:solidFill>
              <a:latin typeface="Arial"/>
              <a:ea typeface="Arial"/>
              <a:cs typeface="Arial"/>
              <a:sym typeface="Arial"/>
            </a:endParaRPr>
          </a:p>
        </p:txBody>
      </p:sp>
      <p:sp>
        <p:nvSpPr>
          <p:cNvPr id="790" name="Google Shape;790;p113"/>
          <p:cNvSpPr/>
          <p:nvPr/>
        </p:nvSpPr>
        <p:spPr>
          <a:xfrm>
            <a:off x="466725" y="4373632"/>
            <a:ext cx="5486400"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2F5496"/>
                </a:solidFill>
                <a:latin typeface="Arial"/>
                <a:ea typeface="Arial"/>
                <a:cs typeface="Arial"/>
                <a:sym typeface="Arial"/>
              </a:rPr>
              <a:t>StatefulSet</a:t>
            </a:r>
            <a:r>
              <a:rPr b="0" i="0" lang="en-US" sz="1600" u="none" cap="none" strike="noStrike">
                <a:solidFill>
                  <a:srgbClr val="2F5496"/>
                </a:solidFill>
                <a:latin typeface="Arial"/>
                <a:ea typeface="Arial"/>
                <a:cs typeface="Arial"/>
                <a:sym typeface="Arial"/>
              </a:rPr>
              <a:t>:</a:t>
            </a:r>
            <a:r>
              <a:rPr b="0" i="0" lang="en-US" sz="1600" u="none" cap="none" strike="noStrike">
                <a:solidFill>
                  <a:srgbClr val="000000"/>
                </a:solidFill>
                <a:latin typeface="Arial"/>
                <a:ea typeface="Arial"/>
                <a:cs typeface="Arial"/>
                <a:sym typeface="Arial"/>
              </a:rPr>
              <a:t> Ideal for </a:t>
            </a:r>
            <a:r>
              <a:rPr b="1" i="0" lang="en-US" sz="1600" u="none" cap="none" strike="noStrike">
                <a:solidFill>
                  <a:srgbClr val="000000"/>
                </a:solidFill>
                <a:latin typeface="Arial"/>
                <a:ea typeface="Arial"/>
                <a:cs typeface="Arial"/>
                <a:sym typeface="Arial"/>
              </a:rPr>
              <a:t>Stateful Applications</a:t>
            </a:r>
            <a:r>
              <a:rPr b="0" i="0" lang="en-US" sz="1600" u="none" cap="none" strike="noStrike">
                <a:solidFill>
                  <a:srgbClr val="000000"/>
                </a:solidFill>
                <a:latin typeface="Arial"/>
                <a:ea typeface="Arial"/>
                <a:cs typeface="Arial"/>
                <a:sym typeface="Arial"/>
              </a:rPr>
              <a:t> such as databases (e.g., MySQL, PostgreSQL), where each instance (Pod) needs to have a stable identity and persistent data storage across restarts.</a:t>
            </a:r>
            <a:endParaRPr b="0" i="0" sz="1400" u="none" cap="none" strike="noStrike">
              <a:solidFill>
                <a:srgbClr val="000000"/>
              </a:solidFill>
              <a:latin typeface="Arial"/>
              <a:ea typeface="Arial"/>
              <a:cs typeface="Arial"/>
              <a:sym typeface="Arial"/>
            </a:endParaRPr>
          </a:p>
        </p:txBody>
      </p:sp>
      <p:sp>
        <p:nvSpPr>
          <p:cNvPr id="791" name="Google Shape;791;p113"/>
          <p:cNvSpPr txBox="1"/>
          <p:nvPr/>
        </p:nvSpPr>
        <p:spPr>
          <a:xfrm>
            <a:off x="2947449" y="5751606"/>
            <a:ext cx="6920451" cy="1015663"/>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Pods are </a:t>
            </a:r>
            <a:r>
              <a:rPr b="1" i="0" lang="en-US" sz="2000" u="none" cap="none" strike="noStrike">
                <a:solidFill>
                  <a:srgbClr val="FF0000"/>
                </a:solidFill>
                <a:latin typeface="Arial"/>
                <a:ea typeface="Arial"/>
                <a:cs typeface="Arial"/>
                <a:sym typeface="Arial"/>
              </a:rPr>
              <a:t>ephemeral</a:t>
            </a:r>
            <a:r>
              <a:rPr b="0" i="0" lang="en-US" sz="2000" u="none" cap="none" strike="noStrike">
                <a:solidFill>
                  <a:srgbClr val="000000"/>
                </a:solidFill>
                <a:latin typeface="Arial"/>
                <a:ea typeface="Arial"/>
                <a:cs typeface="Arial"/>
                <a:sym typeface="Arial"/>
              </a:rPr>
              <a:t> in nature, when it is deleted it will lose all the state and associated data if it is stored locally. To keep the data, we need to create </a:t>
            </a:r>
            <a:r>
              <a:rPr b="0" i="0" lang="en-US" sz="2000" u="none" cap="none" strike="noStrike">
                <a:solidFill>
                  <a:srgbClr val="FF0000"/>
                </a:solidFill>
                <a:latin typeface="Arial"/>
                <a:ea typeface="Arial"/>
                <a:cs typeface="Arial"/>
                <a:sym typeface="Arial"/>
              </a:rPr>
              <a:t>Persistent Volume Claim</a:t>
            </a:r>
            <a:r>
              <a:rPr b="0"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500"/>
                                        <p:tgtEl>
                                          <p:spTgt spid="7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5" name="Shape 795"/>
        <p:cNvGrpSpPr/>
        <p:nvPr/>
      </p:nvGrpSpPr>
      <p:grpSpPr>
        <a:xfrm>
          <a:off x="0" y="0"/>
          <a:ext cx="0" cy="0"/>
          <a:chOff x="0" y="0"/>
          <a:chExt cx="0" cy="0"/>
        </a:xfrm>
      </p:grpSpPr>
      <p:sp>
        <p:nvSpPr>
          <p:cNvPr id="796" name="Google Shape;796;p114"/>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StatefulSets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797" name="Google Shape;797;p11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798" name="Google Shape;798;p114"/>
          <p:cNvPicPr preferRelativeResize="0"/>
          <p:nvPr/>
        </p:nvPicPr>
        <p:blipFill rotWithShape="1">
          <a:blip r:embed="rId4">
            <a:alphaModFix/>
          </a:blip>
          <a:srcRect b="0" l="0" r="0" t="0"/>
          <a:stretch/>
        </p:blipFill>
        <p:spPr>
          <a:xfrm>
            <a:off x="4336621" y="1132436"/>
            <a:ext cx="7799586" cy="5298844"/>
          </a:xfrm>
          <a:prstGeom prst="rect">
            <a:avLst/>
          </a:prstGeom>
          <a:noFill/>
          <a:ln>
            <a:noFill/>
          </a:ln>
        </p:spPr>
      </p:pic>
      <p:sp>
        <p:nvSpPr>
          <p:cNvPr id="799" name="Google Shape;799;p114"/>
          <p:cNvSpPr/>
          <p:nvPr/>
        </p:nvSpPr>
        <p:spPr>
          <a:xfrm>
            <a:off x="1824018" y="6550223"/>
            <a:ext cx="5404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https://blog.bytebytego.com/p/kubernetes-made-easy-a-beginners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00" name="Google Shape;800;p114"/>
          <p:cNvPicPr preferRelativeResize="0"/>
          <p:nvPr/>
        </p:nvPicPr>
        <p:blipFill rotWithShape="1">
          <a:blip r:embed="rId6">
            <a:alphaModFix/>
          </a:blip>
          <a:srcRect b="0" l="0" r="0" t="0"/>
          <a:stretch/>
        </p:blipFill>
        <p:spPr>
          <a:xfrm>
            <a:off x="1662249" y="1367744"/>
            <a:ext cx="2144992" cy="2478457"/>
          </a:xfrm>
          <a:prstGeom prst="rect">
            <a:avLst/>
          </a:prstGeom>
          <a:noFill/>
          <a:ln cap="flat" cmpd="sng" w="9525">
            <a:solidFill>
              <a:schemeClr val="dk1"/>
            </a:solidFill>
            <a:prstDash val="solid"/>
            <a:round/>
            <a:headEnd len="sm" w="sm" type="none"/>
            <a:tailEnd len="sm" w="sm" type="none"/>
          </a:ln>
        </p:spPr>
      </p:pic>
      <p:pic>
        <p:nvPicPr>
          <p:cNvPr id="801" name="Google Shape;801;p114"/>
          <p:cNvPicPr preferRelativeResize="0"/>
          <p:nvPr/>
        </p:nvPicPr>
        <p:blipFill rotWithShape="1">
          <a:blip r:embed="rId7">
            <a:alphaModFix/>
          </a:blip>
          <a:srcRect b="0" l="0" r="0" t="0"/>
          <a:stretch/>
        </p:blipFill>
        <p:spPr>
          <a:xfrm>
            <a:off x="1662249" y="4074409"/>
            <a:ext cx="2619375" cy="2247900"/>
          </a:xfrm>
          <a:prstGeom prst="rect">
            <a:avLst/>
          </a:prstGeom>
          <a:noFill/>
          <a:ln cap="flat" cmpd="sng" w="9525">
            <a:solidFill>
              <a:schemeClr val="dk1"/>
            </a:solidFill>
            <a:prstDash val="solid"/>
            <a:round/>
            <a:headEnd len="sm" w="sm" type="none"/>
            <a:tailEnd len="sm" w="sm" type="none"/>
          </a:ln>
        </p:spPr>
      </p:pic>
      <p:sp>
        <p:nvSpPr>
          <p:cNvPr id="802" name="Google Shape;802;p114"/>
          <p:cNvSpPr/>
          <p:nvPr/>
        </p:nvSpPr>
        <p:spPr>
          <a:xfrm>
            <a:off x="497849" y="1290109"/>
            <a:ext cx="12080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63737"/>
                </a:solidFill>
                <a:latin typeface="Arial"/>
                <a:ea typeface="Arial"/>
                <a:cs typeface="Arial"/>
                <a:sym typeface="Arial"/>
              </a:rPr>
              <a:t>YAML file to define a </a:t>
            </a:r>
            <a:r>
              <a:rPr b="1" i="0" lang="en-US" sz="1400" u="none" cap="none" strike="noStrike">
                <a:solidFill>
                  <a:srgbClr val="363737"/>
                </a:solidFill>
                <a:latin typeface="Arial"/>
                <a:ea typeface="Arial"/>
                <a:cs typeface="Arial"/>
                <a:sym typeface="Arial"/>
              </a:rPr>
              <a:t>PV</a:t>
            </a:r>
            <a:endParaRPr b="1" i="0" sz="1400" u="none" cap="none" strike="noStrike">
              <a:solidFill>
                <a:srgbClr val="000000"/>
              </a:solidFill>
              <a:latin typeface="Arial"/>
              <a:ea typeface="Arial"/>
              <a:cs typeface="Arial"/>
              <a:sym typeface="Arial"/>
            </a:endParaRPr>
          </a:p>
        </p:txBody>
      </p:sp>
      <p:sp>
        <p:nvSpPr>
          <p:cNvPr id="803" name="Google Shape;803;p114"/>
          <p:cNvSpPr/>
          <p:nvPr/>
        </p:nvSpPr>
        <p:spPr>
          <a:xfrm>
            <a:off x="426729" y="4047813"/>
            <a:ext cx="12775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63737"/>
                </a:solidFill>
                <a:latin typeface="Arial"/>
                <a:ea typeface="Arial"/>
                <a:cs typeface="Arial"/>
                <a:sym typeface="Arial"/>
              </a:rPr>
              <a:t>YAML file to define a </a:t>
            </a:r>
            <a:r>
              <a:rPr b="1" i="0" lang="en-US" sz="1400" u="none" cap="none" strike="noStrike">
                <a:solidFill>
                  <a:srgbClr val="363737"/>
                </a:solidFill>
                <a:latin typeface="Arial"/>
                <a:ea typeface="Arial"/>
                <a:cs typeface="Arial"/>
                <a:sym typeface="Arial"/>
              </a:rPr>
              <a:t>PVC</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7" name="Shape 807"/>
        <p:cNvGrpSpPr/>
        <p:nvPr/>
      </p:nvGrpSpPr>
      <p:grpSpPr>
        <a:xfrm>
          <a:off x="0" y="0"/>
          <a:ext cx="0" cy="0"/>
          <a:chOff x="0" y="0"/>
          <a:chExt cx="0" cy="0"/>
        </a:xfrm>
      </p:grpSpPr>
      <p:sp>
        <p:nvSpPr>
          <p:cNvPr id="808" name="Google Shape;808;p115"/>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StatefulSets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809" name="Google Shape;809;p11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810" name="Google Shape;810;p115"/>
          <p:cNvPicPr preferRelativeResize="0"/>
          <p:nvPr/>
        </p:nvPicPr>
        <p:blipFill rotWithShape="1">
          <a:blip r:embed="rId4">
            <a:alphaModFix/>
          </a:blip>
          <a:srcRect b="0" l="0" r="0" t="0"/>
          <a:stretch/>
        </p:blipFill>
        <p:spPr>
          <a:xfrm>
            <a:off x="5087877" y="1076960"/>
            <a:ext cx="6804489" cy="4622800"/>
          </a:xfrm>
          <a:prstGeom prst="rect">
            <a:avLst/>
          </a:prstGeom>
          <a:noFill/>
          <a:ln>
            <a:noFill/>
          </a:ln>
        </p:spPr>
      </p:pic>
      <p:sp>
        <p:nvSpPr>
          <p:cNvPr id="811" name="Google Shape;811;p115"/>
          <p:cNvSpPr/>
          <p:nvPr/>
        </p:nvSpPr>
        <p:spPr>
          <a:xfrm>
            <a:off x="1824018" y="6550223"/>
            <a:ext cx="5404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https://blog.bytebytego.com/p/kubernetes-made-easy-a-beginners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12" name="Google Shape;812;p115"/>
          <p:cNvPicPr preferRelativeResize="0"/>
          <p:nvPr/>
        </p:nvPicPr>
        <p:blipFill rotWithShape="1">
          <a:blip r:embed="rId6">
            <a:alphaModFix/>
          </a:blip>
          <a:srcRect b="0" l="0" r="0" t="0"/>
          <a:stretch/>
        </p:blipFill>
        <p:spPr>
          <a:xfrm>
            <a:off x="1455169" y="1208010"/>
            <a:ext cx="3581907" cy="5352624"/>
          </a:xfrm>
          <a:prstGeom prst="rect">
            <a:avLst/>
          </a:prstGeom>
          <a:noFill/>
          <a:ln cap="flat" cmpd="sng" w="9525">
            <a:solidFill>
              <a:schemeClr val="dk1"/>
            </a:solidFill>
            <a:prstDash val="solid"/>
            <a:round/>
            <a:headEnd len="sm" w="sm" type="none"/>
            <a:tailEnd len="sm" w="sm" type="none"/>
          </a:ln>
        </p:spPr>
      </p:pic>
      <p:sp>
        <p:nvSpPr>
          <p:cNvPr id="813" name="Google Shape;813;p115"/>
          <p:cNvSpPr/>
          <p:nvPr/>
        </p:nvSpPr>
        <p:spPr>
          <a:xfrm>
            <a:off x="5037077" y="5699760"/>
            <a:ext cx="7195563"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This configuration mounts the </a:t>
            </a:r>
            <a:r>
              <a:rPr b="1" i="0" lang="en-US" sz="1600" u="none" cap="none" strike="noStrike">
                <a:solidFill>
                  <a:srgbClr val="000000"/>
                </a:solidFill>
                <a:latin typeface="Arial"/>
                <a:ea typeface="Arial"/>
                <a:cs typeface="Arial"/>
                <a:sym typeface="Arial"/>
              </a:rPr>
              <a:t>PV</a:t>
            </a:r>
            <a:r>
              <a:rPr b="0" i="0" lang="en-US" sz="1600" u="none" cap="none" strike="noStrike">
                <a:solidFill>
                  <a:srgbClr val="000000"/>
                </a:solidFill>
                <a:latin typeface="Arial"/>
                <a:ea typeface="Arial"/>
                <a:cs typeface="Arial"/>
                <a:sym typeface="Arial"/>
              </a:rPr>
              <a:t> at </a:t>
            </a:r>
            <a:r>
              <a:rPr b="1" i="0" lang="en-US" sz="1600" u="none" cap="none" strike="noStrike">
                <a:solidFill>
                  <a:srgbClr val="000000"/>
                </a:solidFill>
                <a:latin typeface="Arial"/>
                <a:ea typeface="Arial"/>
                <a:cs typeface="Arial"/>
                <a:sym typeface="Arial"/>
              </a:rPr>
              <a:t>/var/lib/mysql</a:t>
            </a:r>
            <a:r>
              <a:rPr b="0" i="0" lang="en-US" sz="1600" u="none" cap="none" strike="noStrike">
                <a:solidFill>
                  <a:srgbClr val="000000"/>
                </a:solidFill>
                <a:latin typeface="Arial"/>
                <a:ea typeface="Arial"/>
                <a:cs typeface="Arial"/>
                <a:sym typeface="Arial"/>
              </a:rPr>
              <a:t>, which is the default directory for </a:t>
            </a:r>
            <a:r>
              <a:rPr b="1" i="0" lang="en-US" sz="1600" u="none" cap="none" strike="noStrike">
                <a:solidFill>
                  <a:srgbClr val="000000"/>
                </a:solidFill>
                <a:latin typeface="Arial"/>
                <a:ea typeface="Arial"/>
                <a:cs typeface="Arial"/>
                <a:sym typeface="Arial"/>
              </a:rPr>
              <a:t>MySQL</a:t>
            </a:r>
            <a:r>
              <a:rPr b="0" i="0" lang="en-US" sz="1600" u="none" cap="none" strike="noStrike">
                <a:solidFill>
                  <a:srgbClr val="000000"/>
                </a:solidFill>
                <a:latin typeface="Arial"/>
                <a:ea typeface="Arial"/>
                <a:cs typeface="Arial"/>
                <a:sym typeface="Arial"/>
              </a:rPr>
              <a:t> data. It uses </a:t>
            </a:r>
            <a:r>
              <a:rPr b="1" i="0" lang="en-US" sz="1600" u="none" cap="none" strike="noStrike">
                <a:solidFill>
                  <a:srgbClr val="000000"/>
                </a:solidFill>
                <a:latin typeface="Arial"/>
                <a:ea typeface="Arial"/>
                <a:cs typeface="Arial"/>
                <a:sym typeface="Arial"/>
              </a:rPr>
              <a:t>mysql-pvc </a:t>
            </a:r>
            <a:r>
              <a:rPr b="0" i="0" lang="en-US" sz="1600" u="none" cap="none" strike="noStrike">
                <a:solidFill>
                  <a:srgbClr val="000000"/>
                </a:solidFill>
                <a:latin typeface="Arial"/>
                <a:ea typeface="Arial"/>
                <a:cs typeface="Arial"/>
                <a:sym typeface="Arial"/>
              </a:rPr>
              <a:t>to attach the storage to the pod.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7" name="Shape 817"/>
        <p:cNvGrpSpPr/>
        <p:nvPr/>
      </p:nvGrpSpPr>
      <p:grpSpPr>
        <a:xfrm>
          <a:off x="0" y="0"/>
          <a:ext cx="0" cy="0"/>
          <a:chOff x="0" y="0"/>
          <a:chExt cx="0" cy="0"/>
        </a:xfrm>
      </p:grpSpPr>
      <p:pic>
        <p:nvPicPr>
          <p:cNvPr descr="stateful-sets.png" id="818" name="Google Shape;818;p116"/>
          <p:cNvPicPr preferRelativeResize="0"/>
          <p:nvPr/>
        </p:nvPicPr>
        <p:blipFill rotWithShape="1">
          <a:blip r:embed="rId3">
            <a:alphaModFix/>
          </a:blip>
          <a:srcRect b="0" l="0" r="0" t="0"/>
          <a:stretch/>
        </p:blipFill>
        <p:spPr>
          <a:xfrm>
            <a:off x="1513084" y="904522"/>
            <a:ext cx="10488416" cy="5658203"/>
          </a:xfrm>
          <a:prstGeom prst="rect">
            <a:avLst/>
          </a:prstGeom>
          <a:noFill/>
          <a:ln>
            <a:noFill/>
          </a:ln>
        </p:spPr>
      </p:pic>
      <p:sp>
        <p:nvSpPr>
          <p:cNvPr id="819" name="Google Shape;819;p116"/>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StatefulSets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820" name="Google Shape;820;p116"/>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descr="A picture containing drawing&#10;&#10;Description automatically generated" id="826" name="Google Shape;826;p11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grpSp>
        <p:nvGrpSpPr>
          <p:cNvPr id="827" name="Google Shape;827;p117"/>
          <p:cNvGrpSpPr/>
          <p:nvPr/>
        </p:nvGrpSpPr>
        <p:grpSpPr>
          <a:xfrm>
            <a:off x="2901655" y="115515"/>
            <a:ext cx="6467460" cy="6279609"/>
            <a:chOff x="4291803" y="319787"/>
            <a:chExt cx="6467460" cy="6279609"/>
          </a:xfrm>
        </p:grpSpPr>
        <p:pic>
          <p:nvPicPr>
            <p:cNvPr id="828" name="Google Shape;828;p117"/>
            <p:cNvPicPr preferRelativeResize="0"/>
            <p:nvPr/>
          </p:nvPicPr>
          <p:blipFill rotWithShape="1">
            <a:blip r:embed="rId4">
              <a:alphaModFix/>
            </a:blip>
            <a:srcRect b="0" l="0" r="0" t="0"/>
            <a:stretch/>
          </p:blipFill>
          <p:spPr>
            <a:xfrm>
              <a:off x="4291803" y="319787"/>
              <a:ext cx="6467460" cy="6279609"/>
            </a:xfrm>
            <a:prstGeom prst="rect">
              <a:avLst/>
            </a:prstGeom>
            <a:noFill/>
            <a:ln>
              <a:noFill/>
            </a:ln>
          </p:spPr>
        </p:pic>
        <p:sp>
          <p:nvSpPr>
            <p:cNvPr id="829" name="Google Shape;829;p117"/>
            <p:cNvSpPr txBox="1"/>
            <p:nvPr/>
          </p:nvSpPr>
          <p:spPr>
            <a:xfrm>
              <a:off x="6997183" y="558182"/>
              <a:ext cx="10567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B0F0"/>
                  </a:solidFill>
                  <a:latin typeface="Arial"/>
                  <a:ea typeface="Arial"/>
                  <a:cs typeface="Arial"/>
                  <a:sym typeface="Arial"/>
                </a:rPr>
                <a:t>Pod</a:t>
              </a:r>
              <a:endParaRPr b="1" i="0" sz="3600" u="none" cap="none" strike="noStrike">
                <a:solidFill>
                  <a:srgbClr val="00B0F0"/>
                </a:solidFill>
                <a:latin typeface="Arial"/>
                <a:ea typeface="Arial"/>
                <a:cs typeface="Arial"/>
                <a:sym typeface="Arial"/>
              </a:endParaRPr>
            </a:p>
          </p:txBody>
        </p:sp>
        <p:sp>
          <p:nvSpPr>
            <p:cNvPr id="830" name="Google Shape;830;p117"/>
            <p:cNvSpPr txBox="1"/>
            <p:nvPr/>
          </p:nvSpPr>
          <p:spPr>
            <a:xfrm>
              <a:off x="6727878" y="2944596"/>
              <a:ext cx="159530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B0F0"/>
                  </a:solidFill>
                  <a:latin typeface="Baumans"/>
                  <a:ea typeface="Baumans"/>
                  <a:cs typeface="Baumans"/>
                  <a:sym typeface="Baumans"/>
                </a:rPr>
                <a:t>Kubernetes</a:t>
              </a:r>
              <a:endParaRPr b="1" i="0" sz="2200" u="none" cap="none" strike="noStrike">
                <a:solidFill>
                  <a:srgbClr val="00B0F0"/>
                </a:solidFill>
                <a:latin typeface="Baumans"/>
                <a:ea typeface="Baumans"/>
                <a:cs typeface="Baumans"/>
                <a:sym typeface="Baumans"/>
              </a:endParaRPr>
            </a:p>
          </p:txBody>
        </p:sp>
        <p:sp>
          <p:nvSpPr>
            <p:cNvPr id="831" name="Google Shape;831;p117"/>
            <p:cNvSpPr txBox="1"/>
            <p:nvPr/>
          </p:nvSpPr>
          <p:spPr>
            <a:xfrm>
              <a:off x="8741218" y="1610002"/>
              <a:ext cx="139814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4"/>
                  </a:solidFill>
                  <a:latin typeface="Algerian"/>
                  <a:ea typeface="Algerian"/>
                  <a:cs typeface="Algerian"/>
                  <a:sym typeface="Algerian"/>
                </a:rPr>
                <a:t>Service</a:t>
              </a:r>
              <a:endParaRPr b="1" i="0" sz="2400" u="none" cap="none" strike="noStrike">
                <a:solidFill>
                  <a:schemeClr val="accent4"/>
                </a:solidFill>
                <a:latin typeface="Algerian"/>
                <a:ea typeface="Algerian"/>
                <a:cs typeface="Algerian"/>
                <a:sym typeface="Algerian"/>
              </a:endParaRPr>
            </a:p>
          </p:txBody>
        </p:sp>
        <p:sp>
          <p:nvSpPr>
            <p:cNvPr id="832" name="Google Shape;832;p117"/>
            <p:cNvSpPr txBox="1"/>
            <p:nvPr/>
          </p:nvSpPr>
          <p:spPr>
            <a:xfrm rot="-2243118">
              <a:off x="4485476" y="2725674"/>
              <a:ext cx="15103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Arial"/>
                  <a:ea typeface="Arial"/>
                  <a:cs typeface="Arial"/>
                  <a:sym typeface="Arial"/>
                </a:rPr>
                <a:t>ConfigMap</a:t>
              </a:r>
              <a:endParaRPr b="1" i="0" sz="2000" u="none" cap="none" strike="noStrike">
                <a:solidFill>
                  <a:srgbClr val="00B0F0"/>
                </a:solidFill>
                <a:latin typeface="Arial"/>
                <a:ea typeface="Arial"/>
                <a:cs typeface="Arial"/>
                <a:sym typeface="Arial"/>
              </a:endParaRPr>
            </a:p>
          </p:txBody>
        </p:sp>
        <p:sp>
          <p:nvSpPr>
            <p:cNvPr id="833" name="Google Shape;833;p117"/>
            <p:cNvSpPr txBox="1"/>
            <p:nvPr/>
          </p:nvSpPr>
          <p:spPr>
            <a:xfrm>
              <a:off x="4682364" y="3343153"/>
              <a:ext cx="1259045"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Libre Baskerville"/>
                  <a:ea typeface="Libre Baskerville"/>
                  <a:cs typeface="Libre Baskerville"/>
                  <a:sym typeface="Libre Baskerville"/>
                </a:rPr>
                <a:t>Secret</a:t>
              </a:r>
              <a:endParaRPr b="1" i="0" sz="2400" u="none" cap="none" strike="noStrike">
                <a:solidFill>
                  <a:srgbClr val="00B0F0"/>
                </a:solidFill>
                <a:latin typeface="Libre Baskerville"/>
                <a:ea typeface="Libre Baskerville"/>
                <a:cs typeface="Libre Baskerville"/>
                <a:sym typeface="Libre Baskerville"/>
              </a:endParaRPr>
            </a:p>
          </p:txBody>
        </p:sp>
        <p:sp>
          <p:nvSpPr>
            <p:cNvPr id="834" name="Google Shape;834;p117"/>
            <p:cNvSpPr txBox="1"/>
            <p:nvPr/>
          </p:nvSpPr>
          <p:spPr>
            <a:xfrm>
              <a:off x="6910560" y="4824102"/>
              <a:ext cx="141262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Scaling</a:t>
              </a:r>
              <a:endParaRPr b="1" i="0" sz="2400" u="none" cap="none" strike="noStrike">
                <a:solidFill>
                  <a:srgbClr val="00B0F0"/>
                </a:solidFill>
                <a:latin typeface="Arial"/>
                <a:ea typeface="Arial"/>
                <a:cs typeface="Arial"/>
                <a:sym typeface="Arial"/>
              </a:endParaRPr>
            </a:p>
          </p:txBody>
        </p:sp>
        <p:sp>
          <p:nvSpPr>
            <p:cNvPr id="835" name="Google Shape;835;p117"/>
            <p:cNvSpPr txBox="1"/>
            <p:nvPr/>
          </p:nvSpPr>
          <p:spPr>
            <a:xfrm>
              <a:off x="4936943" y="1567048"/>
              <a:ext cx="197361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Rounded"/>
                  <a:ea typeface="Arial Rounded"/>
                  <a:cs typeface="Arial Rounded"/>
                  <a:sym typeface="Arial Rounded"/>
                </a:rPr>
                <a:t>Deployment</a:t>
              </a:r>
              <a:endParaRPr b="1" i="0" sz="2400" u="none" cap="none" strike="noStrike">
                <a:solidFill>
                  <a:srgbClr val="00B0F0"/>
                </a:solidFill>
                <a:latin typeface="Arial Rounded"/>
                <a:ea typeface="Arial Rounded"/>
                <a:cs typeface="Arial Rounded"/>
                <a:sym typeface="Arial Rounded"/>
              </a:endParaRPr>
            </a:p>
          </p:txBody>
        </p:sp>
        <p:sp>
          <p:nvSpPr>
            <p:cNvPr id="836" name="Google Shape;836;p117"/>
            <p:cNvSpPr txBox="1"/>
            <p:nvPr/>
          </p:nvSpPr>
          <p:spPr>
            <a:xfrm rot="-2151767">
              <a:off x="5918359" y="2160675"/>
              <a:ext cx="149592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Overlock"/>
                  <a:ea typeface="Overlock"/>
                  <a:cs typeface="Overlock"/>
                  <a:sym typeface="Overlock"/>
                </a:rPr>
                <a:t>ReplicaSet</a:t>
              </a:r>
              <a:endParaRPr b="1" i="0" sz="2000" u="none" cap="none" strike="noStrike">
                <a:solidFill>
                  <a:srgbClr val="00B0F0"/>
                </a:solidFill>
                <a:latin typeface="Overlock"/>
                <a:ea typeface="Overlock"/>
                <a:cs typeface="Overlock"/>
                <a:sym typeface="Overlock"/>
              </a:endParaRPr>
            </a:p>
          </p:txBody>
        </p:sp>
        <p:sp>
          <p:nvSpPr>
            <p:cNvPr id="837" name="Google Shape;837;p117"/>
            <p:cNvSpPr txBox="1"/>
            <p:nvPr/>
          </p:nvSpPr>
          <p:spPr>
            <a:xfrm rot="502485">
              <a:off x="4957566" y="4675386"/>
              <a:ext cx="15969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Oi"/>
                  <a:ea typeface="Oi"/>
                  <a:cs typeface="Oi"/>
                  <a:sym typeface="Oi"/>
                </a:rPr>
                <a:t>DaemonSet</a:t>
              </a:r>
              <a:endParaRPr b="1" i="0" sz="2000" u="none" cap="none" strike="noStrike">
                <a:solidFill>
                  <a:srgbClr val="00B0F0"/>
                </a:solidFill>
                <a:latin typeface="Oi"/>
                <a:ea typeface="Oi"/>
                <a:cs typeface="Oi"/>
                <a:sym typeface="Oi"/>
              </a:endParaRPr>
            </a:p>
          </p:txBody>
        </p:sp>
        <p:sp>
          <p:nvSpPr>
            <p:cNvPr id="838" name="Google Shape;838;p117"/>
            <p:cNvSpPr txBox="1"/>
            <p:nvPr/>
          </p:nvSpPr>
          <p:spPr>
            <a:xfrm rot="-1517956">
              <a:off x="8504899" y="4616460"/>
              <a:ext cx="15231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Arial"/>
                  <a:ea typeface="Arial"/>
                  <a:cs typeface="Arial"/>
                  <a:sym typeface="Arial"/>
                </a:rPr>
                <a:t>StatefulSet</a:t>
              </a:r>
              <a:endParaRPr b="1" i="0" sz="2000" u="none" cap="none" strike="noStrike">
                <a:solidFill>
                  <a:srgbClr val="00B0F0"/>
                </a:solidFill>
                <a:latin typeface="Arial"/>
                <a:ea typeface="Arial"/>
                <a:cs typeface="Arial"/>
                <a:sym typeface="Arial"/>
              </a:endParaRPr>
            </a:p>
          </p:txBody>
        </p:sp>
        <p:sp>
          <p:nvSpPr>
            <p:cNvPr id="839" name="Google Shape;839;p117"/>
            <p:cNvSpPr txBox="1"/>
            <p:nvPr/>
          </p:nvSpPr>
          <p:spPr>
            <a:xfrm rot="1973837">
              <a:off x="8955059" y="2735732"/>
              <a:ext cx="15087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Baumans"/>
                  <a:ea typeface="Baumans"/>
                  <a:cs typeface="Baumans"/>
                  <a:sym typeface="Baumans"/>
                </a:rPr>
                <a:t>API Server</a:t>
              </a:r>
              <a:endParaRPr b="1" i="0" sz="2400" u="none" cap="none" strike="noStrike">
                <a:solidFill>
                  <a:srgbClr val="00B0F0"/>
                </a:solidFill>
                <a:latin typeface="Baumans"/>
                <a:ea typeface="Baumans"/>
                <a:cs typeface="Baumans"/>
                <a:sym typeface="Baumans"/>
              </a:endParaRPr>
            </a:p>
          </p:txBody>
        </p:sp>
        <p:sp>
          <p:nvSpPr>
            <p:cNvPr id="840" name="Google Shape;840;p117"/>
            <p:cNvSpPr txBox="1"/>
            <p:nvPr/>
          </p:nvSpPr>
          <p:spPr>
            <a:xfrm>
              <a:off x="4444827" y="3969907"/>
              <a:ext cx="11756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Corben"/>
                  <a:ea typeface="Corben"/>
                  <a:cs typeface="Corben"/>
                  <a:sym typeface="Corben"/>
                </a:rPr>
                <a:t>etcd</a:t>
              </a:r>
              <a:endParaRPr b="1" i="0" sz="2400" u="none" cap="none" strike="noStrike">
                <a:solidFill>
                  <a:srgbClr val="00B0F0"/>
                </a:solidFill>
                <a:latin typeface="Corben"/>
                <a:ea typeface="Corben"/>
                <a:cs typeface="Corben"/>
                <a:sym typeface="Corben"/>
              </a:endParaRPr>
            </a:p>
          </p:txBody>
        </p:sp>
        <p:sp>
          <p:nvSpPr>
            <p:cNvPr id="841" name="Google Shape;841;p117"/>
            <p:cNvSpPr txBox="1"/>
            <p:nvPr/>
          </p:nvSpPr>
          <p:spPr>
            <a:xfrm rot="865691">
              <a:off x="8528349" y="3695703"/>
              <a:ext cx="13708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Libre Franklin"/>
                  <a:ea typeface="Libre Franklin"/>
                  <a:cs typeface="Libre Franklin"/>
                  <a:sym typeface="Libre Franklin"/>
                </a:rPr>
                <a:t>Scheduler</a:t>
              </a:r>
              <a:endParaRPr b="1" i="0" sz="2400" u="none" cap="none" strike="noStrike">
                <a:solidFill>
                  <a:srgbClr val="00B0F0"/>
                </a:solidFill>
                <a:latin typeface="Libre Franklin"/>
                <a:ea typeface="Libre Franklin"/>
                <a:cs typeface="Libre Franklin"/>
                <a:sym typeface="Libre Franklin"/>
              </a:endParaRPr>
            </a:p>
          </p:txBody>
        </p:sp>
        <p:sp>
          <p:nvSpPr>
            <p:cNvPr id="842" name="Google Shape;842;p117"/>
            <p:cNvSpPr txBox="1"/>
            <p:nvPr/>
          </p:nvSpPr>
          <p:spPr>
            <a:xfrm>
              <a:off x="8053883" y="5661337"/>
              <a:ext cx="107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Overlock"/>
                  <a:ea typeface="Overlock"/>
                  <a:cs typeface="Overlock"/>
                  <a:sym typeface="Overlock"/>
                </a:rPr>
                <a:t>Kubelet</a:t>
              </a:r>
              <a:endParaRPr b="1" i="0" sz="2000" u="none" cap="none" strike="noStrike">
                <a:solidFill>
                  <a:srgbClr val="00B0F0"/>
                </a:solidFill>
                <a:latin typeface="Overlock"/>
                <a:ea typeface="Overlock"/>
                <a:cs typeface="Overlock"/>
                <a:sym typeface="Overlock"/>
              </a:endParaRPr>
            </a:p>
          </p:txBody>
        </p:sp>
        <p:sp>
          <p:nvSpPr>
            <p:cNvPr id="843" name="Google Shape;843;p117"/>
            <p:cNvSpPr txBox="1"/>
            <p:nvPr/>
          </p:nvSpPr>
          <p:spPr>
            <a:xfrm>
              <a:off x="6017587" y="5623336"/>
              <a:ext cx="154080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Overlock"/>
                  <a:ea typeface="Overlock"/>
                  <a:cs typeface="Overlock"/>
                  <a:sym typeface="Overlock"/>
                </a:rPr>
                <a:t>Kube-proxy</a:t>
              </a:r>
              <a:endParaRPr b="1" i="0" sz="2000" u="none" cap="none" strike="noStrike">
                <a:solidFill>
                  <a:srgbClr val="00B0F0"/>
                </a:solidFill>
                <a:latin typeface="Overlock"/>
                <a:ea typeface="Overlock"/>
                <a:cs typeface="Overlock"/>
                <a:sym typeface="Overlock"/>
              </a:endParaRPr>
            </a:p>
          </p:txBody>
        </p:sp>
        <p:sp>
          <p:nvSpPr>
            <p:cNvPr id="844" name="Google Shape;844;p117"/>
            <p:cNvSpPr txBox="1"/>
            <p:nvPr/>
          </p:nvSpPr>
          <p:spPr>
            <a:xfrm>
              <a:off x="5826880" y="1144861"/>
              <a:ext cx="310854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Oi"/>
                  <a:ea typeface="Oi"/>
                  <a:cs typeface="Oi"/>
                  <a:sym typeface="Oi"/>
                </a:rPr>
                <a:t>Container   Runtime</a:t>
              </a:r>
              <a:endParaRPr b="1" i="0" sz="2000" u="none" cap="none" strike="noStrike">
                <a:solidFill>
                  <a:srgbClr val="00B0F0"/>
                </a:solidFill>
                <a:latin typeface="Oi"/>
                <a:ea typeface="Oi"/>
                <a:cs typeface="Oi"/>
                <a:sym typeface="Oi"/>
              </a:endParaRPr>
            </a:p>
          </p:txBody>
        </p:sp>
        <p:sp>
          <p:nvSpPr>
            <p:cNvPr id="845" name="Google Shape;845;p117"/>
            <p:cNvSpPr txBox="1"/>
            <p:nvPr/>
          </p:nvSpPr>
          <p:spPr>
            <a:xfrm>
              <a:off x="6265222" y="6010331"/>
              <a:ext cx="33891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Controller Manager</a:t>
              </a:r>
              <a:endParaRPr b="1" i="0" sz="2400" u="none" cap="none" strike="noStrike">
                <a:solidFill>
                  <a:srgbClr val="00B0F0"/>
                </a:solidFill>
                <a:latin typeface="Arial"/>
                <a:ea typeface="Arial"/>
                <a:cs typeface="Arial"/>
                <a:sym typeface="Arial"/>
              </a:endParaRPr>
            </a:p>
          </p:txBody>
        </p:sp>
        <p:sp>
          <p:nvSpPr>
            <p:cNvPr id="846" name="Google Shape;846;p117"/>
            <p:cNvSpPr txBox="1"/>
            <p:nvPr/>
          </p:nvSpPr>
          <p:spPr>
            <a:xfrm>
              <a:off x="9818841" y="3810822"/>
              <a:ext cx="75373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E1EFD8"/>
                  </a:solidFill>
                  <a:latin typeface="Impact"/>
                  <a:ea typeface="Impact"/>
                  <a:cs typeface="Impact"/>
                  <a:sym typeface="Impact"/>
                </a:rPr>
                <a:t>CNI</a:t>
              </a:r>
              <a:endParaRPr b="1" i="0" sz="3200" u="none" cap="none" strike="noStrike">
                <a:solidFill>
                  <a:srgbClr val="E1EFD8"/>
                </a:solidFill>
                <a:latin typeface="Impact"/>
                <a:ea typeface="Impact"/>
                <a:cs typeface="Impact"/>
                <a:sym typeface="Impact"/>
              </a:endParaRPr>
            </a:p>
          </p:txBody>
        </p:sp>
        <p:sp>
          <p:nvSpPr>
            <p:cNvPr id="847" name="Google Shape;847;p117"/>
            <p:cNvSpPr txBox="1"/>
            <p:nvPr/>
          </p:nvSpPr>
          <p:spPr>
            <a:xfrm>
              <a:off x="7170821" y="3731503"/>
              <a:ext cx="7938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lgerian"/>
                  <a:ea typeface="Algerian"/>
                  <a:cs typeface="Algerian"/>
                  <a:sym typeface="Algerian"/>
                </a:rPr>
                <a:t>HPA</a:t>
              </a:r>
              <a:endParaRPr b="1" i="0" sz="2400" u="none" cap="none" strike="noStrike">
                <a:solidFill>
                  <a:srgbClr val="FF0000"/>
                </a:solidFill>
                <a:latin typeface="Algerian"/>
                <a:ea typeface="Algerian"/>
                <a:cs typeface="Algerian"/>
                <a:sym typeface="Algerian"/>
              </a:endParaRPr>
            </a:p>
          </p:txBody>
        </p:sp>
      </p:grpSp>
      <p:sp>
        <p:nvSpPr>
          <p:cNvPr descr="File:Kubernetes logo without workmark.svg - Wikipedia" id="848" name="Google Shape;848;p1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17"/>
          <p:cNvSpPr txBox="1"/>
          <p:nvPr/>
        </p:nvSpPr>
        <p:spPr>
          <a:xfrm>
            <a:off x="9706976" y="3622143"/>
            <a:ext cx="92525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B050"/>
                </a:solidFill>
                <a:latin typeface="Oi"/>
                <a:ea typeface="Oi"/>
                <a:cs typeface="Oi"/>
                <a:sym typeface="Oi"/>
              </a:rPr>
              <a:t>CNI</a:t>
            </a:r>
            <a:endParaRPr b="1" i="0" sz="3200" u="none" cap="none" strike="noStrike">
              <a:solidFill>
                <a:srgbClr val="00B050"/>
              </a:solidFill>
              <a:latin typeface="Oi"/>
              <a:ea typeface="Oi"/>
              <a:cs typeface="Oi"/>
              <a:sym typeface="Oi"/>
            </a:endParaRPr>
          </a:p>
        </p:txBody>
      </p:sp>
      <p:sp>
        <p:nvSpPr>
          <p:cNvPr id="850" name="Google Shape;850;p117"/>
          <p:cNvSpPr txBox="1"/>
          <p:nvPr/>
        </p:nvSpPr>
        <p:spPr>
          <a:xfrm>
            <a:off x="9706976" y="4054827"/>
            <a:ext cx="13131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Service</a:t>
            </a:r>
            <a:endParaRPr b="1" i="0" sz="2400" u="none" cap="none" strike="noStrike">
              <a:solidFill>
                <a:schemeClr val="accent2"/>
              </a:solidFill>
              <a:latin typeface="Arial"/>
              <a:ea typeface="Arial"/>
              <a:cs typeface="Arial"/>
              <a:sym typeface="Arial"/>
            </a:endParaRPr>
          </a:p>
        </p:txBody>
      </p:sp>
      <p:sp>
        <p:nvSpPr>
          <p:cNvPr id="851" name="Google Shape;851;p117"/>
          <p:cNvSpPr txBox="1"/>
          <p:nvPr/>
        </p:nvSpPr>
        <p:spPr>
          <a:xfrm>
            <a:off x="9732224" y="4731059"/>
            <a:ext cx="86433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HPA</a:t>
            </a:r>
            <a:endParaRPr b="1" i="0" sz="2400" u="none" cap="none" strike="noStrike">
              <a:solidFill>
                <a:srgbClr val="FF0000"/>
              </a:solidFill>
              <a:latin typeface="Arial"/>
              <a:ea typeface="Arial"/>
              <a:cs typeface="Arial"/>
              <a:sym typeface="Arial"/>
            </a:endParaRPr>
          </a:p>
        </p:txBody>
      </p:sp>
      <p:cxnSp>
        <p:nvCxnSpPr>
          <p:cNvPr id="852" name="Google Shape;852;p117"/>
          <p:cNvCxnSpPr/>
          <p:nvPr/>
        </p:nvCxnSpPr>
        <p:spPr>
          <a:xfrm flipH="1" rot="10800000">
            <a:off x="10630126" y="3184416"/>
            <a:ext cx="468853" cy="594582"/>
          </a:xfrm>
          <a:prstGeom prst="straightConnector1">
            <a:avLst/>
          </a:prstGeom>
          <a:noFill/>
          <a:ln cap="flat" cmpd="sng" w="38100">
            <a:solidFill>
              <a:srgbClr val="00B050"/>
            </a:solidFill>
            <a:prstDash val="solid"/>
            <a:miter lim="800000"/>
            <a:headEnd len="sm" w="sm" type="none"/>
            <a:tailEnd len="med" w="med" type="triangle"/>
          </a:ln>
        </p:spPr>
      </p:cxnSp>
      <p:sp>
        <p:nvSpPr>
          <p:cNvPr id="853" name="Google Shape;853;p117"/>
          <p:cNvSpPr txBox="1"/>
          <p:nvPr/>
        </p:nvSpPr>
        <p:spPr>
          <a:xfrm>
            <a:off x="10237204" y="2774435"/>
            <a:ext cx="172354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50"/>
                </a:solidFill>
                <a:latin typeface="Oi"/>
                <a:ea typeface="Oi"/>
                <a:cs typeface="Oi"/>
                <a:sym typeface="Oi"/>
              </a:rPr>
              <a:t>Networking</a:t>
            </a:r>
            <a:endParaRPr b="1" i="0" sz="2000" u="none" cap="none" strike="noStrike">
              <a:solidFill>
                <a:srgbClr val="00B050"/>
              </a:solidFill>
              <a:latin typeface="Oi"/>
              <a:ea typeface="Oi"/>
              <a:cs typeface="Oi"/>
              <a:sym typeface="Oi"/>
            </a:endParaRPr>
          </a:p>
        </p:txBody>
      </p:sp>
      <p:cxnSp>
        <p:nvCxnSpPr>
          <p:cNvPr id="854" name="Google Shape;854;p117"/>
          <p:cNvCxnSpPr/>
          <p:nvPr/>
        </p:nvCxnSpPr>
        <p:spPr>
          <a:xfrm>
            <a:off x="10126650" y="5163743"/>
            <a:ext cx="500072" cy="535359"/>
          </a:xfrm>
          <a:prstGeom prst="straightConnector1">
            <a:avLst/>
          </a:prstGeom>
          <a:noFill/>
          <a:ln cap="flat" cmpd="sng" w="38100">
            <a:solidFill>
              <a:srgbClr val="FF0000"/>
            </a:solidFill>
            <a:prstDash val="solid"/>
            <a:miter lim="800000"/>
            <a:headEnd len="sm" w="sm" type="none"/>
            <a:tailEnd len="med" w="med" type="triangle"/>
          </a:ln>
        </p:spPr>
      </p:cxnSp>
      <p:sp>
        <p:nvSpPr>
          <p:cNvPr id="855" name="Google Shape;855;p117"/>
          <p:cNvSpPr txBox="1"/>
          <p:nvPr/>
        </p:nvSpPr>
        <p:spPr>
          <a:xfrm>
            <a:off x="10477287" y="5686454"/>
            <a:ext cx="12618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Oi"/>
                <a:ea typeface="Oi"/>
                <a:cs typeface="Oi"/>
                <a:sym typeface="Oi"/>
              </a:rPr>
              <a:t>Scaling</a:t>
            </a:r>
            <a:endParaRPr b="1" i="0" sz="2000" u="none" cap="none" strike="noStrike">
              <a:solidFill>
                <a:srgbClr val="FF0000"/>
              </a:solidFill>
              <a:latin typeface="Oi"/>
              <a:ea typeface="Oi"/>
              <a:cs typeface="Oi"/>
              <a:sym typeface="Oi"/>
            </a:endParaRPr>
          </a:p>
        </p:txBody>
      </p:sp>
      <p:cxnSp>
        <p:nvCxnSpPr>
          <p:cNvPr id="856" name="Google Shape;856;p117"/>
          <p:cNvCxnSpPr/>
          <p:nvPr/>
        </p:nvCxnSpPr>
        <p:spPr>
          <a:xfrm flipH="1" rot="10800000">
            <a:off x="10598527" y="3255320"/>
            <a:ext cx="619016" cy="855653"/>
          </a:xfrm>
          <a:prstGeom prst="straightConnector1">
            <a:avLst/>
          </a:prstGeom>
          <a:noFill/>
          <a:ln cap="flat" cmpd="sng" w="38100">
            <a:solidFill>
              <a:schemeClr val="accent2"/>
            </a:solidFill>
            <a:prstDash val="solid"/>
            <a:miter lim="800000"/>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descr="A picture containing drawing&#10;&#10;Description automatically generated" id="862" name="Google Shape;862;p11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863" name="Google Shape;863;p118"/>
          <p:cNvSpPr/>
          <p:nvPr/>
        </p:nvSpPr>
        <p:spPr>
          <a:xfrm>
            <a:off x="262928" y="258628"/>
            <a:ext cx="566035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K8s Cluster Networking</a:t>
            </a:r>
            <a:endParaRPr b="1" i="0" sz="3200" u="none" cap="none" strike="noStrike">
              <a:solidFill>
                <a:srgbClr val="003C71"/>
              </a:solidFill>
              <a:latin typeface="Arial"/>
              <a:ea typeface="Arial"/>
              <a:cs typeface="Arial"/>
              <a:sym typeface="Arial"/>
            </a:endParaRPr>
          </a:p>
        </p:txBody>
      </p:sp>
      <p:sp>
        <p:nvSpPr>
          <p:cNvPr id="864" name="Google Shape;864;p118"/>
          <p:cNvSpPr/>
          <p:nvPr/>
        </p:nvSpPr>
        <p:spPr>
          <a:xfrm>
            <a:off x="1851044" y="1465462"/>
            <a:ext cx="827085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 All containers/PODs can communicate to one another without NAT.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 All nodes can communicate with all containers and vice-versa without NAT.</a:t>
            </a:r>
            <a:endParaRPr b="0" i="0" sz="1800" u="none" cap="none" strike="noStrike">
              <a:solidFill>
                <a:srgbClr val="000000"/>
              </a:solidFill>
              <a:latin typeface="Arial"/>
              <a:ea typeface="Arial"/>
              <a:cs typeface="Arial"/>
              <a:sym typeface="Arial"/>
            </a:endParaRPr>
          </a:p>
        </p:txBody>
      </p:sp>
      <p:pic>
        <p:nvPicPr>
          <p:cNvPr id="865" name="Google Shape;865;p118"/>
          <p:cNvPicPr preferRelativeResize="0"/>
          <p:nvPr/>
        </p:nvPicPr>
        <p:blipFill rotWithShape="1">
          <a:blip r:embed="rId4">
            <a:alphaModFix/>
          </a:blip>
          <a:srcRect b="0" l="0" r="0" t="0"/>
          <a:stretch/>
        </p:blipFill>
        <p:spPr>
          <a:xfrm>
            <a:off x="1851044" y="2086393"/>
            <a:ext cx="8362950" cy="4714875"/>
          </a:xfrm>
          <a:prstGeom prst="rect">
            <a:avLst/>
          </a:prstGeom>
          <a:noFill/>
          <a:ln>
            <a:noFill/>
          </a:ln>
        </p:spPr>
      </p:pic>
      <p:sp>
        <p:nvSpPr>
          <p:cNvPr id="866" name="Google Shape;866;p118"/>
          <p:cNvSpPr/>
          <p:nvPr/>
        </p:nvSpPr>
        <p:spPr>
          <a:xfrm>
            <a:off x="262928" y="1039952"/>
            <a:ext cx="77027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If Kubernetes Cluster Networking is configured properly, then</a:t>
            </a:r>
            <a:endParaRPr b="1"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descr="A picture containing drawing&#10;&#10;Description automatically generated" id="872" name="Google Shape;872;p11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873" name="Google Shape;873;p119"/>
          <p:cNvPicPr preferRelativeResize="0"/>
          <p:nvPr/>
        </p:nvPicPr>
        <p:blipFill rotWithShape="1">
          <a:blip r:embed="rId4">
            <a:alphaModFix/>
          </a:blip>
          <a:srcRect b="0" l="0" r="0" t="0"/>
          <a:stretch/>
        </p:blipFill>
        <p:spPr>
          <a:xfrm>
            <a:off x="479148" y="3185998"/>
            <a:ext cx="4236692" cy="1866900"/>
          </a:xfrm>
          <a:prstGeom prst="rect">
            <a:avLst/>
          </a:prstGeom>
          <a:noFill/>
          <a:ln>
            <a:noFill/>
          </a:ln>
        </p:spPr>
      </p:pic>
      <p:pic>
        <p:nvPicPr>
          <p:cNvPr id="874" name="Google Shape;874;p119"/>
          <p:cNvPicPr preferRelativeResize="0"/>
          <p:nvPr/>
        </p:nvPicPr>
        <p:blipFill rotWithShape="1">
          <a:blip r:embed="rId5">
            <a:alphaModFix/>
          </a:blip>
          <a:srcRect b="0" l="37082" r="0" t="0"/>
          <a:stretch/>
        </p:blipFill>
        <p:spPr>
          <a:xfrm>
            <a:off x="3189300" y="4867873"/>
            <a:ext cx="1526540" cy="635696"/>
          </a:xfrm>
          <a:prstGeom prst="rect">
            <a:avLst/>
          </a:prstGeom>
          <a:noFill/>
          <a:ln>
            <a:noFill/>
          </a:ln>
        </p:spPr>
      </p:pic>
      <p:sp>
        <p:nvSpPr>
          <p:cNvPr id="875" name="Google Shape;875;p119"/>
          <p:cNvSpPr/>
          <p:nvPr/>
        </p:nvSpPr>
        <p:spPr>
          <a:xfrm>
            <a:off x="262927" y="258628"/>
            <a:ext cx="6585547"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K8s Cluster Networking: CNI</a:t>
            </a:r>
            <a:endParaRPr b="1" i="0" sz="3200" u="none" cap="none" strike="noStrike">
              <a:solidFill>
                <a:srgbClr val="003C71"/>
              </a:solidFill>
              <a:latin typeface="Arial"/>
              <a:ea typeface="Arial"/>
              <a:cs typeface="Arial"/>
              <a:sym typeface="Arial"/>
            </a:endParaRPr>
          </a:p>
        </p:txBody>
      </p:sp>
      <p:pic>
        <p:nvPicPr>
          <p:cNvPr id="876" name="Google Shape;876;p119"/>
          <p:cNvPicPr preferRelativeResize="0"/>
          <p:nvPr/>
        </p:nvPicPr>
        <p:blipFill rotWithShape="1">
          <a:blip r:embed="rId6">
            <a:alphaModFix/>
          </a:blip>
          <a:srcRect b="29103" l="19333" r="21833" t="29999"/>
          <a:stretch/>
        </p:blipFill>
        <p:spPr>
          <a:xfrm>
            <a:off x="400050" y="1287992"/>
            <a:ext cx="3909034" cy="1517105"/>
          </a:xfrm>
          <a:prstGeom prst="rect">
            <a:avLst/>
          </a:prstGeom>
          <a:noFill/>
          <a:ln>
            <a:noFill/>
          </a:ln>
        </p:spPr>
      </p:pic>
      <p:sp>
        <p:nvSpPr>
          <p:cNvPr id="877" name="Google Shape;877;p119"/>
          <p:cNvSpPr/>
          <p:nvPr/>
        </p:nvSpPr>
        <p:spPr>
          <a:xfrm>
            <a:off x="5187123" y="1043137"/>
            <a:ext cx="6636577"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Container Network Interface (CNI)</a:t>
            </a:r>
            <a:r>
              <a:rPr b="0" i="0" lang="en-US" sz="2400" u="none" cap="none" strike="noStrike">
                <a:solidFill>
                  <a:srgbClr val="000000"/>
                </a:solidFill>
                <a:latin typeface="Arial"/>
                <a:ea typeface="Arial"/>
                <a:cs typeface="Arial"/>
                <a:sym typeface="Arial"/>
              </a:rPr>
              <a:t> a standard network implementation interface that allows Kubelet to call different </a:t>
            </a:r>
            <a:r>
              <a:rPr b="0" i="0" lang="en-US" sz="2400" u="none" cap="none" strike="noStrike">
                <a:solidFill>
                  <a:srgbClr val="FF0000"/>
                </a:solidFill>
                <a:latin typeface="Arial"/>
                <a:ea typeface="Arial"/>
                <a:cs typeface="Arial"/>
                <a:sym typeface="Arial"/>
              </a:rPr>
              <a:t>Network Plugins </a:t>
            </a:r>
            <a:r>
              <a:rPr b="0" i="0" lang="en-US" sz="2400" u="none" cap="none" strike="noStrike">
                <a:solidFill>
                  <a:srgbClr val="000000"/>
                </a:solidFill>
                <a:latin typeface="Arial"/>
                <a:ea typeface="Arial"/>
                <a:cs typeface="Arial"/>
                <a:sym typeface="Arial"/>
              </a:rPr>
              <a:t>to implement network configuration methods.</a:t>
            </a:r>
            <a:endParaRPr b="0" i="0" sz="2400" u="none" cap="none" strike="noStrike">
              <a:solidFill>
                <a:srgbClr val="000000"/>
              </a:solidFill>
              <a:latin typeface="Arial"/>
              <a:ea typeface="Arial"/>
              <a:cs typeface="Arial"/>
              <a:sym typeface="Arial"/>
            </a:endParaRPr>
          </a:p>
        </p:txBody>
      </p:sp>
      <p:sp>
        <p:nvSpPr>
          <p:cNvPr id="878" name="Google Shape;878;p119"/>
          <p:cNvSpPr/>
          <p:nvPr/>
        </p:nvSpPr>
        <p:spPr>
          <a:xfrm rot="2128635">
            <a:off x="4583380" y="2078888"/>
            <a:ext cx="268705" cy="1240499"/>
          </a:xfrm>
          <a:prstGeom prst="downArrow">
            <a:avLst>
              <a:gd fmla="val 50000"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119"/>
          <p:cNvSpPr/>
          <p:nvPr/>
        </p:nvSpPr>
        <p:spPr>
          <a:xfrm>
            <a:off x="400050" y="3282211"/>
            <a:ext cx="4532011" cy="2194664"/>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119"/>
          <p:cNvSpPr/>
          <p:nvPr/>
        </p:nvSpPr>
        <p:spPr>
          <a:xfrm>
            <a:off x="4546600" y="5573088"/>
            <a:ext cx="74803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Networking Plugins such as </a:t>
            </a:r>
            <a:r>
              <a:rPr b="0" i="0" lang="en-US" sz="2400" u="none" cap="none" strike="noStrike">
                <a:solidFill>
                  <a:srgbClr val="FF0000"/>
                </a:solidFill>
                <a:latin typeface="Arial"/>
                <a:ea typeface="Arial"/>
                <a:cs typeface="Arial"/>
                <a:sym typeface="Arial"/>
              </a:rPr>
              <a:t>Calico/Cilium/flannel</a:t>
            </a:r>
            <a:r>
              <a:rPr b="0" i="0" lang="en-US" sz="2400" u="none" cap="none" strike="noStrike">
                <a:solidFill>
                  <a:srgbClr val="000000"/>
                </a:solidFill>
                <a:latin typeface="Arial"/>
                <a:ea typeface="Arial"/>
                <a:cs typeface="Arial"/>
                <a:sym typeface="Arial"/>
              </a:rPr>
              <a:t> use CNI to provide advanced features like networking, network policies &amp; security for K8s clusters.</a:t>
            </a:r>
            <a:endParaRPr b="0" i="0" sz="1400" u="none" cap="none" strike="noStrike">
              <a:solidFill>
                <a:srgbClr val="000000"/>
              </a:solidFill>
              <a:latin typeface="Arial"/>
              <a:ea typeface="Arial"/>
              <a:cs typeface="Arial"/>
              <a:sym typeface="Arial"/>
            </a:endParaRPr>
          </a:p>
        </p:txBody>
      </p:sp>
      <p:sp>
        <p:nvSpPr>
          <p:cNvPr id="881" name="Google Shape;881;p119"/>
          <p:cNvSpPr/>
          <p:nvPr/>
        </p:nvSpPr>
        <p:spPr>
          <a:xfrm>
            <a:off x="5163149" y="3183338"/>
            <a:ext cx="6801966"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70C0"/>
                </a:solidFill>
                <a:latin typeface="Arial"/>
                <a:ea typeface="Arial"/>
                <a:cs typeface="Arial"/>
                <a:sym typeface="Arial"/>
              </a:rPr>
              <a:t>CNI</a:t>
            </a:r>
            <a:r>
              <a:rPr b="0" i="0" lang="en-US" sz="2400" u="none" cap="none" strike="noStrike">
                <a:solidFill>
                  <a:srgbClr val="000000"/>
                </a:solidFill>
                <a:latin typeface="Arial"/>
                <a:ea typeface="Arial"/>
                <a:cs typeface="Arial"/>
                <a:sym typeface="Arial"/>
              </a:rPr>
              <a:t> is not a specific networking solution, it is a framework that enables the use of various networking plugins. Indeed, it defines </a:t>
            </a:r>
            <a:r>
              <a:rPr b="0" i="0" lang="en-US" sz="2400" u="none" cap="none" strike="noStrike">
                <a:solidFill>
                  <a:srgbClr val="0070C0"/>
                </a:solidFill>
                <a:latin typeface="Arial"/>
                <a:ea typeface="Arial"/>
                <a:cs typeface="Arial"/>
                <a:sym typeface="Arial"/>
              </a:rPr>
              <a:t>how to connect containers to networks</a:t>
            </a:r>
            <a:r>
              <a:rPr b="0" i="0" lang="en-US" sz="2400" u="none" cap="none" strike="noStrike">
                <a:solidFill>
                  <a:srgbClr val="000000"/>
                </a:solidFill>
                <a:latin typeface="Arial"/>
                <a:ea typeface="Arial"/>
                <a:cs typeface="Arial"/>
                <a:sym typeface="Arial"/>
              </a:rPr>
              <a:t> and </a:t>
            </a:r>
            <a:r>
              <a:rPr b="0" i="0" lang="en-US" sz="2400" u="none" cap="none" strike="noStrike">
                <a:solidFill>
                  <a:srgbClr val="0070C0"/>
                </a:solidFill>
                <a:latin typeface="Arial"/>
                <a:ea typeface="Arial"/>
                <a:cs typeface="Arial"/>
                <a:sym typeface="Arial"/>
              </a:rPr>
              <a:t>manage their IP addresses</a:t>
            </a:r>
            <a:r>
              <a:rPr b="0"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6"/>
          <p:cNvSpPr txBox="1"/>
          <p:nvPr>
            <p:ph type="title"/>
          </p:nvPr>
        </p:nvSpPr>
        <p:spPr>
          <a:xfrm>
            <a:off x="314960" y="284797"/>
            <a:ext cx="451104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Virsh (Virtual Shell)</a:t>
            </a:r>
            <a:endParaRPr sz="3200">
              <a:solidFill>
                <a:srgbClr val="002060"/>
              </a:solidFill>
              <a:latin typeface="Arial"/>
              <a:ea typeface="Arial"/>
              <a:cs typeface="Arial"/>
              <a:sym typeface="Arial"/>
            </a:endParaRPr>
          </a:p>
        </p:txBody>
      </p:sp>
      <p:pic>
        <p:nvPicPr>
          <p:cNvPr descr="A picture containing drawing&#10;&#10;Description automatically generated" id="239" name="Google Shape;239;p7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240" name="Google Shape;240;p76"/>
          <p:cNvPicPr preferRelativeResize="0"/>
          <p:nvPr/>
        </p:nvPicPr>
        <p:blipFill rotWithShape="1">
          <a:blip r:embed="rId4">
            <a:alphaModFix/>
          </a:blip>
          <a:srcRect b="0" l="0" r="0" t="0"/>
          <a:stretch/>
        </p:blipFill>
        <p:spPr>
          <a:xfrm>
            <a:off x="8924220" y="1875386"/>
            <a:ext cx="2815590" cy="1810022"/>
          </a:xfrm>
          <a:prstGeom prst="rect">
            <a:avLst/>
          </a:prstGeom>
          <a:noFill/>
          <a:ln>
            <a:noFill/>
          </a:ln>
        </p:spPr>
      </p:pic>
      <p:pic>
        <p:nvPicPr>
          <p:cNvPr id="241" name="Google Shape;241;p76"/>
          <p:cNvPicPr preferRelativeResize="0"/>
          <p:nvPr/>
        </p:nvPicPr>
        <p:blipFill rotWithShape="1">
          <a:blip r:embed="rId5">
            <a:alphaModFix/>
          </a:blip>
          <a:srcRect b="0" l="0" r="0" t="0"/>
          <a:stretch/>
        </p:blipFill>
        <p:spPr>
          <a:xfrm>
            <a:off x="8594604" y="614838"/>
            <a:ext cx="2892958" cy="1291499"/>
          </a:xfrm>
          <a:prstGeom prst="rect">
            <a:avLst/>
          </a:prstGeom>
          <a:noFill/>
          <a:ln>
            <a:noFill/>
          </a:ln>
        </p:spPr>
      </p:pic>
      <p:pic>
        <p:nvPicPr>
          <p:cNvPr id="242" name="Google Shape;242;p76"/>
          <p:cNvPicPr preferRelativeResize="0"/>
          <p:nvPr/>
        </p:nvPicPr>
        <p:blipFill rotWithShape="1">
          <a:blip r:embed="rId6">
            <a:alphaModFix/>
          </a:blip>
          <a:srcRect b="0" l="0" r="0" t="0"/>
          <a:stretch/>
        </p:blipFill>
        <p:spPr>
          <a:xfrm>
            <a:off x="8736946" y="3653526"/>
            <a:ext cx="3332480" cy="3140683"/>
          </a:xfrm>
          <a:prstGeom prst="rect">
            <a:avLst/>
          </a:prstGeom>
          <a:noFill/>
          <a:ln>
            <a:noFill/>
          </a:ln>
        </p:spPr>
      </p:pic>
      <p:sp>
        <p:nvSpPr>
          <p:cNvPr id="243" name="Google Shape;243;p76"/>
          <p:cNvSpPr/>
          <p:nvPr/>
        </p:nvSpPr>
        <p:spPr>
          <a:xfrm>
            <a:off x="386080" y="1101128"/>
            <a:ext cx="7813040"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Virsh</a:t>
            </a:r>
            <a:r>
              <a:rPr b="0" i="0" lang="en-US" sz="1800" u="none" cap="none" strike="noStrike">
                <a:solidFill>
                  <a:srgbClr val="000000"/>
                </a:solidFill>
                <a:latin typeface="Arial"/>
                <a:ea typeface="Arial"/>
                <a:cs typeface="Arial"/>
                <a:sym typeface="Arial"/>
              </a:rPr>
              <a:t> is a command-line interface for managing VMs that are handled by the </a:t>
            </a:r>
            <a:r>
              <a:rPr b="1" i="0" lang="en-US" sz="1800" u="none" cap="none" strike="noStrike">
                <a:solidFill>
                  <a:srgbClr val="000000"/>
                </a:solidFill>
                <a:latin typeface="Arial"/>
                <a:ea typeface="Arial"/>
                <a:cs typeface="Arial"/>
                <a:sym typeface="Arial"/>
              </a:rPr>
              <a:t>libvirt</a:t>
            </a:r>
            <a:r>
              <a:rPr b="0" i="0" lang="en-US" sz="1800" u="none" cap="none" strike="noStrike">
                <a:solidFill>
                  <a:srgbClr val="000000"/>
                </a:solidFill>
                <a:latin typeface="Arial"/>
                <a:ea typeface="Arial"/>
                <a:cs typeface="Arial"/>
                <a:sym typeface="Arial"/>
              </a:rPr>
              <a:t> library. It acts as a management layer on top of </a:t>
            </a:r>
            <a:r>
              <a:rPr b="1" i="0" lang="en-US" sz="1800" u="none" cap="none" strike="noStrike">
                <a:solidFill>
                  <a:srgbClr val="000000"/>
                </a:solidFill>
                <a:latin typeface="Arial"/>
                <a:ea typeface="Arial"/>
                <a:cs typeface="Arial"/>
                <a:sym typeface="Arial"/>
              </a:rPr>
              <a:t>KVM</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QEMU</a:t>
            </a:r>
            <a:r>
              <a:rPr b="0" i="0" lang="en-US" sz="1800" u="none" cap="none" strike="noStrike">
                <a:solidFill>
                  <a:srgbClr val="000000"/>
                </a:solidFill>
                <a:latin typeface="Arial"/>
                <a:ea typeface="Arial"/>
                <a:cs typeface="Arial"/>
                <a:sym typeface="Arial"/>
              </a:rPr>
              <a:t>, or other hypervisors.</a:t>
            </a:r>
            <a:endParaRPr b="0" i="0" sz="1400" u="none" cap="none" strike="noStrike">
              <a:solidFill>
                <a:srgbClr val="000000"/>
              </a:solidFill>
              <a:latin typeface="Arial"/>
              <a:ea typeface="Arial"/>
              <a:cs typeface="Arial"/>
              <a:sym typeface="Arial"/>
            </a:endParaRPr>
          </a:p>
        </p:txBody>
      </p:sp>
      <p:sp>
        <p:nvSpPr>
          <p:cNvPr id="244" name="Google Shape;244;p76"/>
          <p:cNvSpPr/>
          <p:nvPr/>
        </p:nvSpPr>
        <p:spPr>
          <a:xfrm>
            <a:off x="314960" y="2413778"/>
            <a:ext cx="7640320" cy="92333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Virsh</a:t>
            </a:r>
            <a:r>
              <a:rPr b="0" i="0" lang="en-US" sz="1800" u="none" cap="none" strike="noStrike">
                <a:solidFill>
                  <a:srgbClr val="000000"/>
                </a:solidFill>
                <a:latin typeface="Arial"/>
                <a:ea typeface="Arial"/>
                <a:cs typeface="Arial"/>
                <a:sym typeface="Arial"/>
              </a:rPr>
              <a:t> communicates with the </a:t>
            </a:r>
            <a:r>
              <a:rPr b="1" i="0" lang="en-US" sz="1800" u="none" cap="none" strike="noStrike">
                <a:solidFill>
                  <a:srgbClr val="000000"/>
                </a:solidFill>
                <a:latin typeface="Arial"/>
                <a:ea typeface="Arial"/>
                <a:cs typeface="Arial"/>
                <a:sym typeface="Arial"/>
              </a:rPr>
              <a:t>libvirt</a:t>
            </a:r>
            <a:r>
              <a:rPr b="0" i="0" lang="en-US" sz="1800" u="none" cap="none" strike="noStrike">
                <a:solidFill>
                  <a:srgbClr val="000000"/>
                </a:solidFill>
                <a:latin typeface="Arial"/>
                <a:ea typeface="Arial"/>
                <a:cs typeface="Arial"/>
                <a:sym typeface="Arial"/>
              </a:rPr>
              <a:t> daemon (</a:t>
            </a:r>
            <a:r>
              <a:rPr b="1" i="0" lang="en-US" sz="1800" u="none" cap="none" strike="noStrike">
                <a:solidFill>
                  <a:srgbClr val="000000"/>
                </a:solidFill>
                <a:latin typeface="Arial"/>
                <a:ea typeface="Arial"/>
                <a:cs typeface="Arial"/>
                <a:sym typeface="Arial"/>
              </a:rPr>
              <a:t>libvirtd</a:t>
            </a:r>
            <a:r>
              <a:rPr b="0" i="0" lang="en-US" sz="1800" u="none" cap="none" strike="noStrike">
                <a:solidFill>
                  <a:srgbClr val="000000"/>
                </a:solidFill>
                <a:latin typeface="Arial"/>
                <a:ea typeface="Arial"/>
                <a:cs typeface="Arial"/>
                <a:sym typeface="Arial"/>
              </a:rPr>
              <a:t>), which interfaces with virtualization back-ends like KVM/QEMU, or LXC. It provides a higher-level, user-friendly way to manage VMs.</a:t>
            </a:r>
            <a:endParaRPr b="0" i="0" sz="1800" u="none" cap="none" strike="noStrike">
              <a:solidFill>
                <a:srgbClr val="000000"/>
              </a:solidFill>
              <a:latin typeface="Arial"/>
              <a:ea typeface="Arial"/>
              <a:cs typeface="Arial"/>
              <a:sym typeface="Arial"/>
            </a:endParaRPr>
          </a:p>
        </p:txBody>
      </p:sp>
      <p:sp>
        <p:nvSpPr>
          <p:cNvPr id="245" name="Google Shape;245;p76"/>
          <p:cNvSpPr/>
          <p:nvPr/>
        </p:nvSpPr>
        <p:spPr>
          <a:xfrm>
            <a:off x="1417834" y="4321198"/>
            <a:ext cx="7319112" cy="21698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Manage VMs: start, stop, list, pause, destroy.</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Define virtual machines via XML configuration files.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Connect to remote hypervisors.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Works with multiple hypervisors (KVM/QEMU, VMware ESXi, etc.).</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Provides more granular control of VMs and their resources.</a:t>
            </a:r>
            <a:endParaRPr b="0" i="0" sz="1400" u="none" cap="none" strike="noStrike">
              <a:solidFill>
                <a:srgbClr val="000000"/>
              </a:solidFill>
              <a:latin typeface="Arial"/>
              <a:ea typeface="Arial"/>
              <a:cs typeface="Arial"/>
              <a:sym typeface="Arial"/>
            </a:endParaRPr>
          </a:p>
        </p:txBody>
      </p:sp>
      <p:sp>
        <p:nvSpPr>
          <p:cNvPr id="246" name="Google Shape;246;p76"/>
          <p:cNvSpPr/>
          <p:nvPr/>
        </p:nvSpPr>
        <p:spPr>
          <a:xfrm>
            <a:off x="946101" y="3873256"/>
            <a:ext cx="21707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KEY FEATURES</a:t>
            </a:r>
            <a:endParaRPr b="1" i="0" sz="2000" u="none" cap="none" strike="noStrike">
              <a:solidFill>
                <a:srgbClr val="002060"/>
              </a:solidFill>
              <a:latin typeface="Arial"/>
              <a:ea typeface="Arial"/>
              <a:cs typeface="Arial"/>
              <a:sym typeface="Arial"/>
            </a:endParaRPr>
          </a:p>
        </p:txBody>
      </p:sp>
      <p:sp>
        <p:nvSpPr>
          <p:cNvPr id="247" name="Google Shape;247;p76"/>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descr="A picture containing drawing&#10;&#10;Description automatically generated" id="887" name="Google Shape;887;p12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888" name="Google Shape;888;p120"/>
          <p:cNvPicPr preferRelativeResize="0"/>
          <p:nvPr/>
        </p:nvPicPr>
        <p:blipFill rotWithShape="1">
          <a:blip r:embed="rId4">
            <a:alphaModFix/>
          </a:blip>
          <a:srcRect b="0" l="0" r="0" t="0"/>
          <a:stretch/>
        </p:blipFill>
        <p:spPr>
          <a:xfrm>
            <a:off x="2082165" y="1418907"/>
            <a:ext cx="9595966" cy="4870133"/>
          </a:xfrm>
          <a:prstGeom prst="rect">
            <a:avLst/>
          </a:prstGeom>
          <a:noFill/>
          <a:ln>
            <a:noFill/>
          </a:ln>
        </p:spPr>
      </p:pic>
      <p:sp>
        <p:nvSpPr>
          <p:cNvPr id="889" name="Google Shape;889;p120"/>
          <p:cNvSpPr/>
          <p:nvPr/>
        </p:nvSpPr>
        <p:spPr>
          <a:xfrm>
            <a:off x="262928" y="258628"/>
            <a:ext cx="631567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K8s Cluster Networking: CNI</a:t>
            </a:r>
            <a:endParaRPr b="1" i="0" sz="3200" u="none" cap="none" strike="noStrike">
              <a:solidFill>
                <a:srgbClr val="003C71"/>
              </a:solidFill>
              <a:latin typeface="Arial"/>
              <a:ea typeface="Arial"/>
              <a:cs typeface="Arial"/>
              <a:sym typeface="Arial"/>
            </a:endParaRPr>
          </a:p>
        </p:txBody>
      </p:sp>
      <p:pic>
        <p:nvPicPr>
          <p:cNvPr id="890" name="Google Shape;890;p120"/>
          <p:cNvPicPr preferRelativeResize="0"/>
          <p:nvPr/>
        </p:nvPicPr>
        <p:blipFill rotWithShape="1">
          <a:blip r:embed="rId5">
            <a:alphaModFix/>
          </a:blip>
          <a:srcRect b="0" l="0" r="0" t="0"/>
          <a:stretch/>
        </p:blipFill>
        <p:spPr>
          <a:xfrm>
            <a:off x="2994043" y="1117400"/>
            <a:ext cx="8712607" cy="4912005"/>
          </a:xfrm>
          <a:prstGeom prst="rect">
            <a:avLst/>
          </a:prstGeom>
          <a:noFill/>
          <a:ln>
            <a:noFill/>
          </a:ln>
        </p:spPr>
      </p:pic>
      <p:pic>
        <p:nvPicPr>
          <p:cNvPr id="891" name="Google Shape;891;p120"/>
          <p:cNvPicPr preferRelativeResize="0"/>
          <p:nvPr/>
        </p:nvPicPr>
        <p:blipFill rotWithShape="1">
          <a:blip r:embed="rId6">
            <a:alphaModFix/>
          </a:blip>
          <a:srcRect b="0" l="37082" r="0" t="0"/>
          <a:stretch/>
        </p:blipFill>
        <p:spPr>
          <a:xfrm>
            <a:off x="1743085" y="5954851"/>
            <a:ext cx="1526540" cy="6356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890"/>
                                        </p:tgtEl>
                                        <p:attrNameLst>
                                          <p:attrName>ppt_y</p:attrName>
                                        </p:attrNameLst>
                                      </p:cBhvr>
                                      <p:tavLst>
                                        <p:tav fmla="" tm="0">
                                          <p:val>
                                            <p:strVal val="#ppt_y"/>
                                          </p:val>
                                        </p:tav>
                                        <p:tav fmla="" tm="100000">
                                          <p:val>
                                            <p:strVal val="#ppt_y+1"/>
                                          </p:val>
                                        </p:tav>
                                      </p:tavLst>
                                    </p:anim>
                                    <p:set>
                                      <p:cBhvr>
                                        <p:cTn dur="1" fill="hold">
                                          <p:stCondLst>
                                            <p:cond delay="500"/>
                                          </p:stCondLst>
                                        </p:cTn>
                                        <p:tgtEl>
                                          <p:spTgt spid="89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500"/>
                                        <p:tgtEl>
                                          <p:spTgt spid="89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88"/>
                                        </p:tgtEl>
                                        <p:attrNameLst>
                                          <p:attrName>style.visibility</p:attrName>
                                        </p:attrNameLst>
                                      </p:cBhvr>
                                      <p:to>
                                        <p:strVal val="visible"/>
                                      </p:to>
                                    </p:set>
                                    <p:anim calcmode="lin" valueType="num">
                                      <p:cBhvr additive="base">
                                        <p:cTn dur="500"/>
                                        <p:tgtEl>
                                          <p:spTgt spid="8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descr="A picture containing drawing&#10;&#10;Description automatically generated" id="897" name="Google Shape;897;p12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898" name="Google Shape;898;p121"/>
          <p:cNvSpPr txBox="1"/>
          <p:nvPr/>
        </p:nvSpPr>
        <p:spPr>
          <a:xfrm>
            <a:off x="1404480" y="913691"/>
            <a:ext cx="2194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CNI Plugin Architecture</a:t>
            </a:r>
            <a:endParaRPr b="1" i="0" sz="1400" u="none" cap="none" strike="noStrike">
              <a:solidFill>
                <a:srgbClr val="000000"/>
              </a:solidFill>
              <a:latin typeface="Arial"/>
              <a:ea typeface="Arial"/>
              <a:cs typeface="Arial"/>
              <a:sym typeface="Arial"/>
            </a:endParaRPr>
          </a:p>
        </p:txBody>
      </p:sp>
      <p:sp>
        <p:nvSpPr>
          <p:cNvPr id="899" name="Google Shape;899;p121"/>
          <p:cNvSpPr txBox="1"/>
          <p:nvPr/>
        </p:nvSpPr>
        <p:spPr>
          <a:xfrm>
            <a:off x="6747463" y="862891"/>
            <a:ext cx="19447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Kubelet Architecture</a:t>
            </a:r>
            <a:endParaRPr b="1" i="0" sz="1400" u="none" cap="none" strike="noStrike">
              <a:solidFill>
                <a:srgbClr val="000000"/>
              </a:solidFill>
              <a:latin typeface="Arial"/>
              <a:ea typeface="Arial"/>
              <a:cs typeface="Arial"/>
              <a:sym typeface="Arial"/>
            </a:endParaRPr>
          </a:p>
        </p:txBody>
      </p:sp>
      <p:sp>
        <p:nvSpPr>
          <p:cNvPr id="900" name="Google Shape;900;p121"/>
          <p:cNvSpPr/>
          <p:nvPr/>
        </p:nvSpPr>
        <p:spPr>
          <a:xfrm>
            <a:off x="262927" y="258628"/>
            <a:ext cx="6585547"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K8s Cluster Networking: CNI</a:t>
            </a:r>
            <a:endParaRPr b="1" i="0" sz="3200" u="none" cap="none" strike="noStrike">
              <a:solidFill>
                <a:srgbClr val="003C71"/>
              </a:solidFill>
              <a:latin typeface="Arial"/>
              <a:ea typeface="Arial"/>
              <a:cs typeface="Arial"/>
              <a:sym typeface="Arial"/>
            </a:endParaRPr>
          </a:p>
        </p:txBody>
      </p:sp>
      <p:pic>
        <p:nvPicPr>
          <p:cNvPr id="901" name="Google Shape;901;p121"/>
          <p:cNvPicPr preferRelativeResize="0"/>
          <p:nvPr/>
        </p:nvPicPr>
        <p:blipFill rotWithShape="1">
          <a:blip r:embed="rId4">
            <a:alphaModFix/>
          </a:blip>
          <a:srcRect b="29103" l="19333" r="21833" t="29999"/>
          <a:stretch/>
        </p:blipFill>
        <p:spPr>
          <a:xfrm>
            <a:off x="9926551" y="258628"/>
            <a:ext cx="1953485" cy="758152"/>
          </a:xfrm>
          <a:prstGeom prst="rect">
            <a:avLst/>
          </a:prstGeom>
          <a:noFill/>
          <a:ln>
            <a:noFill/>
          </a:ln>
        </p:spPr>
      </p:pic>
      <p:sp>
        <p:nvSpPr>
          <p:cNvPr id="902" name="Google Shape;902;p121"/>
          <p:cNvSpPr/>
          <p:nvPr/>
        </p:nvSpPr>
        <p:spPr>
          <a:xfrm>
            <a:off x="6747463" y="6563386"/>
            <a:ext cx="49279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https://devopscube.com/kubernetes-architecture-explained/</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03" name="Google Shape;903;p121"/>
          <p:cNvPicPr preferRelativeResize="0"/>
          <p:nvPr/>
        </p:nvPicPr>
        <p:blipFill rotWithShape="1">
          <a:blip r:embed="rId6">
            <a:alphaModFix/>
          </a:blip>
          <a:srcRect b="3118" l="5482" r="5928" t="4555"/>
          <a:stretch/>
        </p:blipFill>
        <p:spPr>
          <a:xfrm>
            <a:off x="1497268" y="1190195"/>
            <a:ext cx="5011996" cy="5506135"/>
          </a:xfrm>
          <a:prstGeom prst="rect">
            <a:avLst/>
          </a:prstGeom>
          <a:noFill/>
          <a:ln cap="flat" cmpd="sng" w="9525">
            <a:solidFill>
              <a:schemeClr val="dk1"/>
            </a:solidFill>
            <a:prstDash val="solid"/>
            <a:round/>
            <a:headEnd len="sm" w="sm" type="none"/>
            <a:tailEnd len="sm" w="sm" type="none"/>
          </a:ln>
        </p:spPr>
      </p:pic>
      <p:pic>
        <p:nvPicPr>
          <p:cNvPr id="904" name="Google Shape;904;p121"/>
          <p:cNvPicPr preferRelativeResize="0"/>
          <p:nvPr/>
        </p:nvPicPr>
        <p:blipFill rotWithShape="1">
          <a:blip r:embed="rId7">
            <a:alphaModFix/>
          </a:blip>
          <a:srcRect b="4913" l="4782" r="5061" t="4060"/>
          <a:stretch/>
        </p:blipFill>
        <p:spPr>
          <a:xfrm>
            <a:off x="6848474" y="1153186"/>
            <a:ext cx="4343401" cy="54102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8" name="Shape 908"/>
        <p:cNvGrpSpPr/>
        <p:nvPr/>
      </p:nvGrpSpPr>
      <p:grpSpPr>
        <a:xfrm>
          <a:off x="0" y="0"/>
          <a:ext cx="0" cy="0"/>
          <a:chOff x="0" y="0"/>
          <a:chExt cx="0" cy="0"/>
        </a:xfrm>
      </p:grpSpPr>
      <p:sp>
        <p:nvSpPr>
          <p:cNvPr id="909" name="Google Shape;909;p122"/>
          <p:cNvSpPr/>
          <p:nvPr/>
        </p:nvSpPr>
        <p:spPr>
          <a:xfrm>
            <a:off x="354368" y="31978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Service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910" name="Google Shape;910;p12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911" name="Google Shape;911;p122"/>
          <p:cNvPicPr preferRelativeResize="0"/>
          <p:nvPr/>
        </p:nvPicPr>
        <p:blipFill rotWithShape="1">
          <a:blip r:embed="rId4">
            <a:alphaModFix/>
          </a:blip>
          <a:srcRect b="0" l="0" r="0" t="0"/>
          <a:stretch/>
        </p:blipFill>
        <p:spPr>
          <a:xfrm>
            <a:off x="5833011" y="1704819"/>
            <a:ext cx="6185399" cy="4202205"/>
          </a:xfrm>
          <a:prstGeom prst="rect">
            <a:avLst/>
          </a:prstGeom>
          <a:noFill/>
          <a:ln>
            <a:noFill/>
          </a:ln>
        </p:spPr>
      </p:pic>
      <p:sp>
        <p:nvSpPr>
          <p:cNvPr id="912" name="Google Shape;912;p122"/>
          <p:cNvSpPr/>
          <p:nvPr/>
        </p:nvSpPr>
        <p:spPr>
          <a:xfrm>
            <a:off x="354368" y="1073838"/>
            <a:ext cx="1219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3737"/>
                </a:solidFill>
                <a:latin typeface="Arial"/>
                <a:ea typeface="Arial"/>
                <a:cs typeface="Arial"/>
                <a:sym typeface="Arial"/>
              </a:rPr>
              <a:t>Service</a:t>
            </a:r>
            <a:r>
              <a:rPr b="0" i="0" lang="en-US" sz="2400" u="none" cap="none" strike="noStrike">
                <a:solidFill>
                  <a:srgbClr val="363737"/>
                </a:solidFill>
                <a:latin typeface="Arial"/>
                <a:ea typeface="Arial"/>
                <a:cs typeface="Arial"/>
                <a:sym typeface="Arial"/>
              </a:rPr>
              <a:t> is an abstraction that provides a stable way to expose &amp; access a set of Pods. </a:t>
            </a:r>
            <a:endParaRPr b="0" i="0" sz="2400" u="none" cap="none" strike="noStrike">
              <a:solidFill>
                <a:srgbClr val="000000"/>
              </a:solidFill>
              <a:latin typeface="Arial"/>
              <a:ea typeface="Arial"/>
              <a:cs typeface="Arial"/>
              <a:sym typeface="Arial"/>
            </a:endParaRPr>
          </a:p>
        </p:txBody>
      </p:sp>
      <p:sp>
        <p:nvSpPr>
          <p:cNvPr id="913" name="Google Shape;913;p122"/>
          <p:cNvSpPr/>
          <p:nvPr/>
        </p:nvSpPr>
        <p:spPr>
          <a:xfrm>
            <a:off x="354368" y="2126980"/>
            <a:ext cx="5287480" cy="267765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Arial"/>
                <a:ea typeface="Arial"/>
                <a:cs typeface="Arial"/>
                <a:sym typeface="Arial"/>
              </a:rPr>
              <a:t>Since Pods are ephemeral (they can be terminated or restarted), their IP addresses keep changing (not static).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206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Arial"/>
                <a:ea typeface="Arial"/>
                <a:cs typeface="Arial"/>
                <a:sym typeface="Arial"/>
              </a:rPr>
              <a:t>Services solve this problem by </a:t>
            </a:r>
            <a:r>
              <a:rPr b="0" i="0" lang="en-US" sz="2400" u="sng" cap="none" strike="noStrike">
                <a:solidFill>
                  <a:srgbClr val="002060"/>
                </a:solidFill>
                <a:latin typeface="Arial"/>
                <a:ea typeface="Arial"/>
                <a:cs typeface="Arial"/>
                <a:sym typeface="Arial"/>
              </a:rPr>
              <a:t>providing a Static Endpoint</a:t>
            </a:r>
            <a:r>
              <a:rPr b="0" i="0" lang="en-US" sz="2400" u="none" cap="none" strike="noStrike">
                <a:solidFill>
                  <a:srgbClr val="002060"/>
                </a:solidFill>
                <a:latin typeface="Arial"/>
                <a:ea typeface="Arial"/>
                <a:cs typeface="Arial"/>
                <a:sym typeface="Arial"/>
              </a:rPr>
              <a:t> (IP/DNS name) to connect to a group of Pods.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7" name="Shape 917"/>
        <p:cNvGrpSpPr/>
        <p:nvPr/>
      </p:nvGrpSpPr>
      <p:grpSpPr>
        <a:xfrm>
          <a:off x="0" y="0"/>
          <a:ext cx="0" cy="0"/>
          <a:chOff x="0" y="0"/>
          <a:chExt cx="0" cy="0"/>
        </a:xfrm>
      </p:grpSpPr>
      <p:sp>
        <p:nvSpPr>
          <p:cNvPr id="918" name="Google Shape;918;p123"/>
          <p:cNvSpPr/>
          <p:nvPr/>
        </p:nvSpPr>
        <p:spPr>
          <a:xfrm>
            <a:off x="354368" y="319787"/>
            <a:ext cx="1117723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Service </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919" name="Google Shape;919;p12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920" name="Google Shape;920;p123"/>
          <p:cNvSpPr/>
          <p:nvPr/>
        </p:nvSpPr>
        <p:spPr>
          <a:xfrm>
            <a:off x="354368" y="1009830"/>
            <a:ext cx="1219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3737"/>
                </a:solidFill>
                <a:latin typeface="Arial"/>
                <a:ea typeface="Arial"/>
                <a:cs typeface="Arial"/>
                <a:sym typeface="Arial"/>
              </a:rPr>
              <a:t>Service</a:t>
            </a:r>
            <a:r>
              <a:rPr b="0" i="0" lang="en-US" sz="2400" u="none" cap="none" strike="noStrike">
                <a:solidFill>
                  <a:srgbClr val="363737"/>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uses labels &amp; selectors to determine which Pods they should route traffic to. </a:t>
            </a:r>
            <a:r>
              <a:rPr b="0" i="0" lang="en-US" sz="2400" u="none" cap="none" strike="noStrike">
                <a:solidFill>
                  <a:srgbClr val="363737"/>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p:txBody>
      </p:sp>
      <p:pic>
        <p:nvPicPr>
          <p:cNvPr id="921" name="Google Shape;921;p123"/>
          <p:cNvPicPr preferRelativeResize="0"/>
          <p:nvPr/>
        </p:nvPicPr>
        <p:blipFill rotWithShape="1">
          <a:blip r:embed="rId4">
            <a:alphaModFix/>
          </a:blip>
          <a:srcRect b="11483" l="0" r="73006" t="22806"/>
          <a:stretch/>
        </p:blipFill>
        <p:spPr>
          <a:xfrm>
            <a:off x="10337738" y="3231320"/>
            <a:ext cx="1393073" cy="1135950"/>
          </a:xfrm>
          <a:prstGeom prst="rect">
            <a:avLst/>
          </a:prstGeom>
          <a:noFill/>
          <a:ln>
            <a:noFill/>
          </a:ln>
        </p:spPr>
      </p:pic>
      <p:pic>
        <p:nvPicPr>
          <p:cNvPr id="922" name="Google Shape;922;p123"/>
          <p:cNvPicPr preferRelativeResize="0"/>
          <p:nvPr/>
        </p:nvPicPr>
        <p:blipFill rotWithShape="1">
          <a:blip r:embed="rId4">
            <a:alphaModFix/>
          </a:blip>
          <a:srcRect b="11483" l="74704" r="0" t="5159"/>
          <a:stretch/>
        </p:blipFill>
        <p:spPr>
          <a:xfrm>
            <a:off x="10409434" y="4493628"/>
            <a:ext cx="1280161" cy="1413132"/>
          </a:xfrm>
          <a:prstGeom prst="rect">
            <a:avLst/>
          </a:prstGeom>
          <a:noFill/>
          <a:ln>
            <a:noFill/>
          </a:ln>
        </p:spPr>
      </p:pic>
      <p:sp>
        <p:nvSpPr>
          <p:cNvPr id="923" name="Google Shape;923;p123"/>
          <p:cNvSpPr/>
          <p:nvPr/>
        </p:nvSpPr>
        <p:spPr>
          <a:xfrm>
            <a:off x="354368" y="3296567"/>
            <a:ext cx="9554680"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7030A0"/>
                </a:solidFill>
                <a:latin typeface="Arial"/>
                <a:ea typeface="Arial"/>
                <a:cs typeface="Arial"/>
                <a:sym typeface="Arial"/>
              </a:rPr>
              <a:t>It is useful for testing or exposing applications externally without a cloud load balancer. </a:t>
            </a:r>
            <a:r>
              <a:rPr b="0" i="0" lang="en-US" sz="1800" u="none" cap="none" strike="noStrike">
                <a:solidFill>
                  <a:srgbClr val="363737"/>
                </a:solidFill>
                <a:latin typeface="Arial"/>
                <a:ea typeface="Arial"/>
                <a:cs typeface="Arial"/>
                <a:sym typeface="Arial"/>
              </a:rPr>
              <a:t>Indeed it exposes the service on a static port (range: 30000–32767) on every node in the cluster. This allows external traffic to access the service using the NodeIP and NodePort. </a:t>
            </a:r>
            <a:endParaRPr b="0" i="0" sz="1800" u="none" cap="none" strike="noStrike">
              <a:solidFill>
                <a:srgbClr val="000000"/>
              </a:solidFill>
              <a:latin typeface="Arial"/>
              <a:ea typeface="Arial"/>
              <a:cs typeface="Arial"/>
              <a:sym typeface="Arial"/>
            </a:endParaRPr>
          </a:p>
        </p:txBody>
      </p:sp>
      <p:sp>
        <p:nvSpPr>
          <p:cNvPr id="924" name="Google Shape;924;p123"/>
          <p:cNvSpPr/>
          <p:nvPr/>
        </p:nvSpPr>
        <p:spPr>
          <a:xfrm>
            <a:off x="354368" y="4699493"/>
            <a:ext cx="9865862"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7030A0"/>
                </a:solidFill>
                <a:latin typeface="Arial"/>
                <a:ea typeface="Arial"/>
                <a:cs typeface="Arial"/>
                <a:sym typeface="Arial"/>
              </a:rPr>
              <a:t>Exposes the service externally using a cloud provider's load balancer (for example, AWS ELB, Azure Load Balancer, or GCP Load Balancer).</a:t>
            </a:r>
            <a:r>
              <a:rPr b="0" i="0" lang="en-US" sz="1800" u="none" cap="none" strike="noStrike">
                <a:solidFill>
                  <a:srgbClr val="000000"/>
                </a:solidFill>
                <a:latin typeface="Arial"/>
                <a:ea typeface="Arial"/>
                <a:cs typeface="Arial"/>
                <a:sym typeface="Arial"/>
              </a:rPr>
              <a:t> The service automatically provisions an external IP address and is ideal for production workloads that require external access to the application.</a:t>
            </a:r>
            <a:endParaRPr b="0" i="0" sz="1400" u="none" cap="none" strike="noStrike">
              <a:solidFill>
                <a:srgbClr val="000000"/>
              </a:solidFill>
              <a:latin typeface="Arial"/>
              <a:ea typeface="Arial"/>
              <a:cs typeface="Arial"/>
              <a:sym typeface="Arial"/>
            </a:endParaRPr>
          </a:p>
        </p:txBody>
      </p:sp>
      <p:pic>
        <p:nvPicPr>
          <p:cNvPr id="925" name="Google Shape;925;p123"/>
          <p:cNvPicPr preferRelativeResize="0"/>
          <p:nvPr/>
        </p:nvPicPr>
        <p:blipFill rotWithShape="1">
          <a:blip r:embed="rId4">
            <a:alphaModFix/>
          </a:blip>
          <a:srcRect b="11483" l="38162" r="36591" t="34341"/>
          <a:stretch/>
        </p:blipFill>
        <p:spPr>
          <a:xfrm>
            <a:off x="10394194" y="2120772"/>
            <a:ext cx="1280162" cy="920183"/>
          </a:xfrm>
          <a:prstGeom prst="rect">
            <a:avLst/>
          </a:prstGeom>
          <a:noFill/>
          <a:ln>
            <a:noFill/>
          </a:ln>
        </p:spPr>
      </p:pic>
      <p:sp>
        <p:nvSpPr>
          <p:cNvPr id="926" name="Google Shape;926;p123"/>
          <p:cNvSpPr/>
          <p:nvPr/>
        </p:nvSpPr>
        <p:spPr>
          <a:xfrm>
            <a:off x="354368" y="2120772"/>
            <a:ext cx="98658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030A0"/>
                </a:solidFill>
                <a:latin typeface="Arial"/>
                <a:ea typeface="Arial"/>
                <a:cs typeface="Arial"/>
                <a:sym typeface="Arial"/>
              </a:rPr>
              <a:t>Exposes the service internally within the cluster and creates a virtual IP address only accessible from within the cluster. </a:t>
            </a:r>
            <a:r>
              <a:rPr b="0" i="0" lang="en-US" sz="1800" u="none" cap="none" strike="noStrike">
                <a:solidFill>
                  <a:srgbClr val="000000"/>
                </a:solidFill>
                <a:latin typeface="Arial"/>
                <a:ea typeface="Arial"/>
                <a:cs typeface="Arial"/>
                <a:sym typeface="Arial"/>
              </a:rPr>
              <a:t>This is suitable for </a:t>
            </a:r>
            <a:r>
              <a:rPr b="0" i="0" lang="en-US" sz="1800" u="sng" cap="none" strike="noStrike">
                <a:solidFill>
                  <a:srgbClr val="000000"/>
                </a:solidFill>
                <a:latin typeface="Arial"/>
                <a:ea typeface="Arial"/>
                <a:cs typeface="Arial"/>
                <a:sym typeface="Arial"/>
              </a:rPr>
              <a:t>internal communication between Pods</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27" name="Google Shape;927;p123"/>
          <p:cNvSpPr/>
          <p:nvPr/>
        </p:nvSpPr>
        <p:spPr>
          <a:xfrm>
            <a:off x="354368" y="1719751"/>
            <a:ext cx="5278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Most commonly used types of Services</a:t>
            </a:r>
            <a:endParaRPr b="0" i="0" sz="1800" u="none" cap="none" strike="noStrike">
              <a:solidFill>
                <a:srgbClr val="0070C0"/>
              </a:solidFill>
              <a:latin typeface="Arial"/>
              <a:ea typeface="Arial"/>
              <a:cs typeface="Arial"/>
              <a:sym typeface="Arial"/>
            </a:endParaRPr>
          </a:p>
        </p:txBody>
      </p:sp>
      <p:sp>
        <p:nvSpPr>
          <p:cNvPr id="928" name="Google Shape;928;p123"/>
          <p:cNvSpPr/>
          <p:nvPr/>
        </p:nvSpPr>
        <p:spPr>
          <a:xfrm>
            <a:off x="4875676" y="1791963"/>
            <a:ext cx="512064" cy="269427"/>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29" name="Google Shape;929;p123"/>
          <p:cNvSpPr/>
          <p:nvPr/>
        </p:nvSpPr>
        <p:spPr>
          <a:xfrm>
            <a:off x="5490248" y="1742010"/>
            <a:ext cx="5278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ClusterIP, NodePort, LoadBalancer</a:t>
            </a:r>
            <a:endParaRPr b="0" i="0" sz="1800" u="none" cap="none" strike="noStrike">
              <a:solidFill>
                <a:srgbClr val="0070C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5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descr="A picture containing drawing&#10;&#10;Description automatically generated" id="935" name="Google Shape;935;p12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936" name="Google Shape;936;p124"/>
          <p:cNvPicPr preferRelativeResize="0"/>
          <p:nvPr/>
        </p:nvPicPr>
        <p:blipFill rotWithShape="1">
          <a:blip r:embed="rId4">
            <a:alphaModFix/>
          </a:blip>
          <a:srcRect b="11483" l="0" r="73006" t="22806"/>
          <a:stretch/>
        </p:blipFill>
        <p:spPr>
          <a:xfrm>
            <a:off x="5984844" y="1085298"/>
            <a:ext cx="1663731" cy="1356652"/>
          </a:xfrm>
          <a:prstGeom prst="rect">
            <a:avLst/>
          </a:prstGeom>
          <a:noFill/>
          <a:ln>
            <a:noFill/>
          </a:ln>
        </p:spPr>
      </p:pic>
      <p:pic>
        <p:nvPicPr>
          <p:cNvPr id="937" name="Google Shape;937;p124"/>
          <p:cNvPicPr preferRelativeResize="0"/>
          <p:nvPr/>
        </p:nvPicPr>
        <p:blipFill rotWithShape="1">
          <a:blip r:embed="rId4">
            <a:alphaModFix/>
          </a:blip>
          <a:srcRect b="11483" l="74704" r="0" t="5159"/>
          <a:stretch/>
        </p:blipFill>
        <p:spPr>
          <a:xfrm>
            <a:off x="9643198" y="843363"/>
            <a:ext cx="1427943" cy="1576265"/>
          </a:xfrm>
          <a:prstGeom prst="rect">
            <a:avLst/>
          </a:prstGeom>
          <a:noFill/>
          <a:ln>
            <a:noFill/>
          </a:ln>
        </p:spPr>
      </p:pic>
      <p:pic>
        <p:nvPicPr>
          <p:cNvPr id="938" name="Google Shape;938;p124"/>
          <p:cNvPicPr preferRelativeResize="0"/>
          <p:nvPr/>
        </p:nvPicPr>
        <p:blipFill rotWithShape="1">
          <a:blip r:embed="rId4">
            <a:alphaModFix/>
          </a:blip>
          <a:srcRect b="11483" l="38162" r="36591" t="34341"/>
          <a:stretch/>
        </p:blipFill>
        <p:spPr>
          <a:xfrm>
            <a:off x="2412403" y="1334842"/>
            <a:ext cx="1540213" cy="1107108"/>
          </a:xfrm>
          <a:prstGeom prst="rect">
            <a:avLst/>
          </a:prstGeom>
          <a:noFill/>
          <a:ln>
            <a:noFill/>
          </a:ln>
        </p:spPr>
      </p:pic>
      <p:pic>
        <p:nvPicPr>
          <p:cNvPr id="939" name="Google Shape;939;p124"/>
          <p:cNvPicPr preferRelativeResize="0"/>
          <p:nvPr/>
        </p:nvPicPr>
        <p:blipFill rotWithShape="1">
          <a:blip r:embed="rId5">
            <a:alphaModFix/>
          </a:blip>
          <a:srcRect b="0" l="0" r="0" t="0"/>
          <a:stretch/>
        </p:blipFill>
        <p:spPr>
          <a:xfrm>
            <a:off x="1417835" y="2666419"/>
            <a:ext cx="3535165" cy="4056188"/>
          </a:xfrm>
          <a:prstGeom prst="rect">
            <a:avLst/>
          </a:prstGeom>
          <a:noFill/>
          <a:ln>
            <a:noFill/>
          </a:ln>
        </p:spPr>
      </p:pic>
      <p:pic>
        <p:nvPicPr>
          <p:cNvPr id="940" name="Google Shape;940;p124"/>
          <p:cNvPicPr preferRelativeResize="0"/>
          <p:nvPr/>
        </p:nvPicPr>
        <p:blipFill rotWithShape="1">
          <a:blip r:embed="rId6">
            <a:alphaModFix/>
          </a:blip>
          <a:srcRect b="0" l="0" r="0" t="0"/>
          <a:stretch/>
        </p:blipFill>
        <p:spPr>
          <a:xfrm>
            <a:off x="5029130" y="2666419"/>
            <a:ext cx="3508578" cy="4056188"/>
          </a:xfrm>
          <a:prstGeom prst="rect">
            <a:avLst/>
          </a:prstGeom>
          <a:noFill/>
          <a:ln>
            <a:noFill/>
          </a:ln>
        </p:spPr>
      </p:pic>
      <p:pic>
        <p:nvPicPr>
          <p:cNvPr id="941" name="Google Shape;941;p124"/>
          <p:cNvPicPr preferRelativeResize="0"/>
          <p:nvPr/>
        </p:nvPicPr>
        <p:blipFill rotWithShape="1">
          <a:blip r:embed="rId7">
            <a:alphaModFix/>
          </a:blip>
          <a:srcRect b="0" l="0" r="0" t="0"/>
          <a:stretch/>
        </p:blipFill>
        <p:spPr>
          <a:xfrm>
            <a:off x="8585333" y="2666419"/>
            <a:ext cx="3543674" cy="4056188"/>
          </a:xfrm>
          <a:prstGeom prst="rect">
            <a:avLst/>
          </a:prstGeom>
          <a:noFill/>
          <a:ln>
            <a:noFill/>
          </a:ln>
        </p:spPr>
      </p:pic>
      <p:pic>
        <p:nvPicPr>
          <p:cNvPr id="942" name="Google Shape;942;p124"/>
          <p:cNvPicPr preferRelativeResize="0"/>
          <p:nvPr/>
        </p:nvPicPr>
        <p:blipFill rotWithShape="1">
          <a:blip r:embed="rId8">
            <a:alphaModFix/>
          </a:blip>
          <a:srcRect b="3203" l="20742" r="22831" t="0"/>
          <a:stretch/>
        </p:blipFill>
        <p:spPr>
          <a:xfrm>
            <a:off x="3585221" y="1267586"/>
            <a:ext cx="5294663" cy="5110821"/>
          </a:xfrm>
          <a:prstGeom prst="rect">
            <a:avLst/>
          </a:prstGeom>
          <a:noFill/>
          <a:ln>
            <a:noFill/>
          </a:ln>
        </p:spPr>
      </p:pic>
      <p:sp>
        <p:nvSpPr>
          <p:cNvPr id="943" name="Google Shape;943;p124"/>
          <p:cNvSpPr/>
          <p:nvPr/>
        </p:nvSpPr>
        <p:spPr>
          <a:xfrm>
            <a:off x="354368" y="319787"/>
            <a:ext cx="1117723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Service </a:t>
            </a:r>
            <a:endParaRPr b="1" i="0" sz="3200" u="none" cap="none" strike="noStrike">
              <a:solidFill>
                <a:srgbClr val="003C7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38"/>
                                        </p:tgtEl>
                                      </p:cBhvr>
                                    </p:animEffect>
                                    <p:set>
                                      <p:cBhvr>
                                        <p:cTn dur="1" fill="hold">
                                          <p:stCondLst>
                                            <p:cond delay="500"/>
                                          </p:stCondLst>
                                        </p:cTn>
                                        <p:tgtEl>
                                          <p:spTgt spid="9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39"/>
                                        </p:tgtEl>
                                      </p:cBhvr>
                                    </p:animEffect>
                                    <p:set>
                                      <p:cBhvr>
                                        <p:cTn dur="1" fill="hold">
                                          <p:stCondLst>
                                            <p:cond delay="500"/>
                                          </p:stCondLst>
                                        </p:cTn>
                                        <p:tgtEl>
                                          <p:spTgt spid="9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36"/>
                                        </p:tgtEl>
                                      </p:cBhvr>
                                    </p:animEffect>
                                    <p:set>
                                      <p:cBhvr>
                                        <p:cTn dur="1" fill="hold">
                                          <p:stCondLst>
                                            <p:cond delay="500"/>
                                          </p:stCondLst>
                                        </p:cTn>
                                        <p:tgtEl>
                                          <p:spTgt spid="9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40"/>
                                        </p:tgtEl>
                                      </p:cBhvr>
                                    </p:animEffect>
                                    <p:set>
                                      <p:cBhvr>
                                        <p:cTn dur="1" fill="hold">
                                          <p:stCondLst>
                                            <p:cond delay="500"/>
                                          </p:stCondLst>
                                        </p:cTn>
                                        <p:tgtEl>
                                          <p:spTgt spid="9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41"/>
                                        </p:tgtEl>
                                      </p:cBhvr>
                                    </p:animEffect>
                                    <p:set>
                                      <p:cBhvr>
                                        <p:cTn dur="1" fill="hold">
                                          <p:stCondLst>
                                            <p:cond delay="500"/>
                                          </p:stCondLst>
                                        </p:cTn>
                                        <p:tgtEl>
                                          <p:spTgt spid="9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37"/>
                                        </p:tgtEl>
                                      </p:cBhvr>
                                    </p:animEffect>
                                    <p:set>
                                      <p:cBhvr>
                                        <p:cTn dur="1" fill="hold">
                                          <p:stCondLst>
                                            <p:cond delay="500"/>
                                          </p:stCondLst>
                                        </p:cTn>
                                        <p:tgtEl>
                                          <p:spTgt spid="93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500"/>
                                        <p:tgtEl>
                                          <p:spTgt spid="9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7" name="Shape 947"/>
        <p:cNvGrpSpPr/>
        <p:nvPr/>
      </p:nvGrpSpPr>
      <p:grpSpPr>
        <a:xfrm>
          <a:off x="0" y="0"/>
          <a:ext cx="0" cy="0"/>
          <a:chOff x="0" y="0"/>
          <a:chExt cx="0" cy="0"/>
        </a:xfrm>
      </p:grpSpPr>
      <p:sp>
        <p:nvSpPr>
          <p:cNvPr id="948" name="Google Shape;948;p125"/>
          <p:cNvSpPr/>
          <p:nvPr/>
        </p:nvSpPr>
        <p:spPr>
          <a:xfrm>
            <a:off x="354368" y="319787"/>
            <a:ext cx="1075559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Data Model: Service </a:t>
            </a:r>
            <a:r>
              <a:rPr b="1" i="0" lang="en-US" sz="2800" u="none" cap="none" strike="noStrike">
                <a:solidFill>
                  <a:srgbClr val="003C71"/>
                </a:solidFill>
                <a:latin typeface="Arial"/>
                <a:ea typeface="Arial"/>
                <a:cs typeface="Arial"/>
                <a:sym typeface="Arial"/>
              </a:rPr>
              <a:t>– NodePort example</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949" name="Google Shape;949;p12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950" name="Google Shape;950;p125"/>
          <p:cNvPicPr preferRelativeResize="0"/>
          <p:nvPr/>
        </p:nvPicPr>
        <p:blipFill rotWithShape="1">
          <a:blip r:embed="rId4">
            <a:alphaModFix/>
          </a:blip>
          <a:srcRect b="0" l="0" r="0" t="0"/>
          <a:stretch/>
        </p:blipFill>
        <p:spPr>
          <a:xfrm>
            <a:off x="9482328" y="1603411"/>
            <a:ext cx="2486387" cy="4906293"/>
          </a:xfrm>
          <a:prstGeom prst="rect">
            <a:avLst/>
          </a:prstGeom>
          <a:noFill/>
          <a:ln cap="flat" cmpd="sng" w="9525">
            <a:solidFill>
              <a:schemeClr val="dk1"/>
            </a:solidFill>
            <a:prstDash val="solid"/>
            <a:round/>
            <a:headEnd len="sm" w="sm" type="none"/>
            <a:tailEnd len="sm" w="sm" type="none"/>
          </a:ln>
        </p:spPr>
      </p:pic>
      <p:sp>
        <p:nvSpPr>
          <p:cNvPr id="951" name="Google Shape;951;p125"/>
          <p:cNvSpPr/>
          <p:nvPr/>
        </p:nvSpPr>
        <p:spPr>
          <a:xfrm>
            <a:off x="176784" y="1760811"/>
            <a:ext cx="8098536"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sng" cap="none" strike="noStrike">
                <a:solidFill>
                  <a:srgbClr val="0070C0"/>
                </a:solidFill>
                <a:latin typeface="Arial"/>
                <a:ea typeface="Arial"/>
                <a:cs typeface="Arial"/>
                <a:sym typeface="Arial"/>
              </a:rPr>
              <a:t>type: NodePort: </a:t>
            </a:r>
            <a:endParaRPr b="1" i="0" sz="1600" u="sng"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Specifies that this service exposes the app on a static port on each node in the K8s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sng" cap="none" strike="noStrike">
                <a:solidFill>
                  <a:srgbClr val="0070C0"/>
                </a:solidFill>
                <a:latin typeface="Arial"/>
                <a:ea typeface="Arial"/>
                <a:cs typeface="Arial"/>
                <a:sym typeface="Arial"/>
              </a:rPr>
              <a:t>selector: app: my-app: </a:t>
            </a:r>
            <a:endParaRPr b="1" i="0" sz="1600" u="sng"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Matches the pods labeled with app: my-app, ensuring the service routes traffic to the correct pods (from your deployment).</a:t>
            </a:r>
            <a:endParaRPr b="0" i="0" sz="1400" u="none" cap="none" strike="noStrike">
              <a:solidFill>
                <a:srgbClr val="000000"/>
              </a:solidFill>
              <a:latin typeface="Arial"/>
              <a:ea typeface="Arial"/>
              <a:cs typeface="Arial"/>
              <a:sym typeface="Arial"/>
            </a:endParaRPr>
          </a:p>
        </p:txBody>
      </p:sp>
      <p:sp>
        <p:nvSpPr>
          <p:cNvPr id="952" name="Google Shape;952;p125"/>
          <p:cNvSpPr txBox="1"/>
          <p:nvPr/>
        </p:nvSpPr>
        <p:spPr>
          <a:xfrm>
            <a:off x="176784" y="4682808"/>
            <a:ext cx="5538216" cy="776160"/>
          </a:xfrm>
          <a:prstGeom prst="rect">
            <a:avLst/>
          </a:prstGeom>
          <a:noFill/>
          <a:ln>
            <a:noFill/>
          </a:ln>
        </p:spPr>
        <p:txBody>
          <a:bodyPr anchorCtr="0" anchor="t" bIns="121850" lIns="121850" spcFirstLastPara="1" rIns="121850" wrap="square" tIns="121850">
            <a:normAutofit/>
          </a:bodyPr>
          <a:lstStyle/>
          <a:p>
            <a:pPr indent="0" lvl="0" marL="0" marR="0" rtl="0" algn="l">
              <a:lnSpc>
                <a:spcPct val="100000"/>
              </a:lnSpc>
              <a:spcBef>
                <a:spcPts val="0"/>
              </a:spcBef>
              <a:spcAft>
                <a:spcPts val="0"/>
              </a:spcAft>
              <a:buClr>
                <a:srgbClr val="333333"/>
              </a:buClr>
              <a:buSzPts val="1700"/>
              <a:buFont typeface="Arial"/>
              <a:buNone/>
            </a:pPr>
            <a:r>
              <a:rPr b="0" i="0" lang="en-US" sz="2000" u="none" cap="none" strike="noStrike">
                <a:solidFill>
                  <a:srgbClr val="333333"/>
                </a:solidFill>
                <a:latin typeface="Helvetica Neue"/>
                <a:ea typeface="Helvetica Neue"/>
                <a:cs typeface="Helvetica Neue"/>
                <a:sym typeface="Helvetica Neue"/>
              </a:rPr>
              <a:t>$ kubectl apply -f nginx-nodeport-service.yaml</a:t>
            </a:r>
            <a:endParaRPr b="0" i="0" sz="2400" u="none" cap="none" strike="noStrike">
              <a:solidFill>
                <a:srgbClr val="000000"/>
              </a:solidFill>
              <a:latin typeface="Calibri"/>
              <a:ea typeface="Calibri"/>
              <a:cs typeface="Calibri"/>
              <a:sym typeface="Calibri"/>
            </a:endParaRPr>
          </a:p>
        </p:txBody>
      </p:sp>
      <p:sp>
        <p:nvSpPr>
          <p:cNvPr id="953" name="Google Shape;953;p125"/>
          <p:cNvSpPr/>
          <p:nvPr/>
        </p:nvSpPr>
        <p:spPr>
          <a:xfrm>
            <a:off x="2080132" y="5999874"/>
            <a:ext cx="6528816" cy="64633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800"/>
              <a:buFont typeface="Arial"/>
              <a:buNone/>
            </a:pPr>
            <a:r>
              <a:rPr b="0" i="0" lang="en-US" sz="1800" u="none" cap="none" strike="noStrike">
                <a:solidFill>
                  <a:srgbClr val="0070C0"/>
                </a:solidFill>
                <a:latin typeface="Arial"/>
                <a:ea typeface="Arial"/>
                <a:cs typeface="Arial"/>
                <a:sym typeface="Arial"/>
              </a:rPr>
              <a:t>This configuration ensures that your nginx deployment is accessible outside the cluster through the NodePort. </a:t>
            </a:r>
            <a:endParaRPr b="0" i="0" sz="1400" u="none" cap="none" strike="noStrike">
              <a:solidFill>
                <a:srgbClr val="000000"/>
              </a:solidFill>
              <a:latin typeface="Arial"/>
              <a:ea typeface="Arial"/>
              <a:cs typeface="Arial"/>
              <a:sym typeface="Arial"/>
            </a:endParaRPr>
          </a:p>
        </p:txBody>
      </p:sp>
      <p:sp>
        <p:nvSpPr>
          <p:cNvPr id="954" name="Google Shape;954;p125"/>
          <p:cNvSpPr/>
          <p:nvPr/>
        </p:nvSpPr>
        <p:spPr>
          <a:xfrm rot="5400000">
            <a:off x="2439363" y="5177994"/>
            <a:ext cx="438912" cy="530352"/>
          </a:xfrm>
          <a:prstGeom prst="bentUpArrow">
            <a:avLst>
              <a:gd fmla="val 25000" name="adj1"/>
              <a:gd fmla="val 25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55" name="Google Shape;955;p125"/>
          <p:cNvSpPr/>
          <p:nvPr/>
        </p:nvSpPr>
        <p:spPr>
          <a:xfrm>
            <a:off x="2957972" y="5363657"/>
            <a:ext cx="42226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Helvetica Neue"/>
                <a:ea typeface="Helvetica Neue"/>
                <a:cs typeface="Helvetica Neue"/>
                <a:sym typeface="Helvetica Neue"/>
              </a:rPr>
              <a:t>Access </a:t>
            </a:r>
            <a:r>
              <a:rPr b="1" i="0" lang="en-US" sz="1600" u="none" cap="none" strike="noStrike">
                <a:solidFill>
                  <a:srgbClr val="0070C0"/>
                </a:solidFill>
                <a:latin typeface="Helvetica Neue"/>
                <a:ea typeface="Helvetica Neue"/>
                <a:cs typeface="Helvetica Neue"/>
                <a:sym typeface="Helvetica Neue"/>
              </a:rPr>
              <a:t>http://&lt;NodeIP&gt;:30007 </a:t>
            </a:r>
            <a:r>
              <a:rPr b="0" i="0" lang="en-US" sz="1600" u="none" cap="none" strike="noStrike">
                <a:solidFill>
                  <a:srgbClr val="0070C0"/>
                </a:solidFill>
                <a:latin typeface="Helvetica Neue"/>
                <a:ea typeface="Helvetica Neue"/>
                <a:cs typeface="Helvetica Neue"/>
                <a:sym typeface="Helvetica Neue"/>
              </a:rPr>
              <a:t>via browser.</a:t>
            </a:r>
            <a:endParaRPr b="0" i="0" sz="1600" u="none" cap="none" strike="noStrike">
              <a:solidFill>
                <a:srgbClr val="0070C0"/>
              </a:solidFill>
              <a:latin typeface="Arial"/>
              <a:ea typeface="Arial"/>
              <a:cs typeface="Arial"/>
              <a:sym typeface="Arial"/>
            </a:endParaRPr>
          </a:p>
        </p:txBody>
      </p:sp>
      <p:sp>
        <p:nvSpPr>
          <p:cNvPr id="956" name="Google Shape;956;p125"/>
          <p:cNvSpPr/>
          <p:nvPr/>
        </p:nvSpPr>
        <p:spPr>
          <a:xfrm>
            <a:off x="176784" y="3270249"/>
            <a:ext cx="9305544"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sng" cap="none" strike="noStrike">
                <a:solidFill>
                  <a:srgbClr val="0070C0"/>
                </a:solidFill>
                <a:latin typeface="Arial"/>
                <a:ea typeface="Arial"/>
                <a:cs typeface="Arial"/>
                <a:sym typeface="Arial"/>
              </a:rPr>
              <a:t>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port: 80: </a:t>
            </a:r>
            <a:r>
              <a:rPr b="0" i="0" lang="en-US" sz="1400" u="none" cap="none" strike="noStrike">
                <a:solidFill>
                  <a:srgbClr val="000000"/>
                </a:solidFill>
                <a:latin typeface="Arial"/>
                <a:ea typeface="Arial"/>
                <a:cs typeface="Arial"/>
                <a:sym typeface="Arial"/>
              </a:rPr>
              <a:t>The port on which the service is accessible.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targetPort: 8080: </a:t>
            </a:r>
            <a:r>
              <a:rPr b="0" i="0" lang="en-US" sz="1400" u="none" cap="none" strike="noStrike">
                <a:solidFill>
                  <a:srgbClr val="000000"/>
                </a:solidFill>
                <a:latin typeface="Arial"/>
                <a:ea typeface="Arial"/>
                <a:cs typeface="Arial"/>
                <a:sym typeface="Arial"/>
              </a:rPr>
              <a:t>The container port where traffic will be directed (from nginx container definition in 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nodePort: 30007: </a:t>
            </a:r>
            <a:r>
              <a:rPr b="0" i="0" lang="en-US" sz="1400" u="none" cap="none" strike="noStrike">
                <a:solidFill>
                  <a:srgbClr val="000000"/>
                </a:solidFill>
                <a:latin typeface="Arial"/>
                <a:ea typeface="Arial"/>
                <a:cs typeface="Arial"/>
                <a:sym typeface="Arial"/>
              </a:rPr>
              <a:t>The port exposed on each node’s IP. External clients can access app using </a:t>
            </a:r>
            <a:r>
              <a:rPr b="0" i="0" lang="en-US" sz="1400" u="sng" cap="none" strike="noStrike">
                <a:solidFill>
                  <a:srgbClr val="000000"/>
                </a:solidFill>
                <a:latin typeface="Arial"/>
                <a:ea typeface="Arial"/>
                <a:cs typeface="Arial"/>
                <a:sym typeface="Arial"/>
              </a:rPr>
              <a:t>&lt;NodeIP&gt;:30007</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957" name="Google Shape;957;p125"/>
          <p:cNvPicPr preferRelativeResize="0"/>
          <p:nvPr/>
        </p:nvPicPr>
        <p:blipFill rotWithShape="1">
          <a:blip r:embed="rId5">
            <a:alphaModFix/>
          </a:blip>
          <a:srcRect b="11483" l="0" r="73006" t="22806"/>
          <a:stretch/>
        </p:blipFill>
        <p:spPr>
          <a:xfrm>
            <a:off x="10458958" y="122242"/>
            <a:ext cx="1146370" cy="934782"/>
          </a:xfrm>
          <a:prstGeom prst="rect">
            <a:avLst/>
          </a:prstGeom>
          <a:noFill/>
          <a:ln>
            <a:noFill/>
          </a:ln>
        </p:spPr>
      </p:pic>
      <p:sp>
        <p:nvSpPr>
          <p:cNvPr id="958" name="Google Shape;958;p125"/>
          <p:cNvSpPr/>
          <p:nvPr/>
        </p:nvSpPr>
        <p:spPr>
          <a:xfrm>
            <a:off x="354368" y="1009830"/>
            <a:ext cx="1219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3737"/>
                </a:solidFill>
                <a:latin typeface="Arial"/>
                <a:ea typeface="Arial"/>
                <a:cs typeface="Arial"/>
                <a:sym typeface="Arial"/>
              </a:rPr>
              <a:t>Service</a:t>
            </a:r>
            <a:r>
              <a:rPr b="0" i="0" lang="en-US" sz="2400" u="none" cap="none" strike="noStrike">
                <a:solidFill>
                  <a:srgbClr val="363737"/>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uses labels &amp; selectors to determine which Pods they should route traffic to. </a:t>
            </a:r>
            <a:r>
              <a:rPr b="0" i="0" lang="en-US" sz="2400" u="none" cap="none" strike="noStrike">
                <a:solidFill>
                  <a:srgbClr val="363737"/>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500"/>
                                        <p:tgtEl>
                                          <p:spTgt spid="9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500"/>
                                        <p:tgtEl>
                                          <p:spTgt spid="9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descr="A picture containing drawing&#10;&#10;Description automatically generated" id="964" name="Google Shape;964;p12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965" name="Google Shape;965;p126"/>
          <p:cNvPicPr preferRelativeResize="0"/>
          <p:nvPr/>
        </p:nvPicPr>
        <p:blipFill rotWithShape="1">
          <a:blip r:embed="rId4">
            <a:alphaModFix/>
          </a:blip>
          <a:srcRect b="0" l="0" r="0" t="0"/>
          <a:stretch/>
        </p:blipFill>
        <p:spPr>
          <a:xfrm>
            <a:off x="4923661" y="108839"/>
            <a:ext cx="6853248" cy="3266578"/>
          </a:xfrm>
          <a:prstGeom prst="rect">
            <a:avLst/>
          </a:prstGeom>
          <a:noFill/>
          <a:ln>
            <a:noFill/>
          </a:ln>
        </p:spPr>
      </p:pic>
      <p:sp>
        <p:nvSpPr>
          <p:cNvPr id="966" name="Google Shape;966;p126"/>
          <p:cNvSpPr/>
          <p:nvPr/>
        </p:nvSpPr>
        <p:spPr>
          <a:xfrm>
            <a:off x="262928" y="258628"/>
            <a:ext cx="566035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K8s Service (NodePort)</a:t>
            </a:r>
            <a:endParaRPr b="1" i="0" sz="3200" u="none" cap="none" strike="noStrike">
              <a:solidFill>
                <a:srgbClr val="003C71"/>
              </a:solidFill>
              <a:latin typeface="Arial"/>
              <a:ea typeface="Arial"/>
              <a:cs typeface="Arial"/>
              <a:sym typeface="Arial"/>
            </a:endParaRPr>
          </a:p>
        </p:txBody>
      </p:sp>
      <p:pic>
        <p:nvPicPr>
          <p:cNvPr id="967" name="Google Shape;967;p126"/>
          <p:cNvPicPr preferRelativeResize="0"/>
          <p:nvPr/>
        </p:nvPicPr>
        <p:blipFill rotWithShape="1">
          <a:blip r:embed="rId5">
            <a:alphaModFix/>
          </a:blip>
          <a:srcRect b="0" l="0" r="0" t="0"/>
          <a:stretch/>
        </p:blipFill>
        <p:spPr>
          <a:xfrm>
            <a:off x="2644656" y="3525207"/>
            <a:ext cx="9241775" cy="3286132"/>
          </a:xfrm>
          <a:prstGeom prst="rect">
            <a:avLst/>
          </a:prstGeom>
          <a:noFill/>
          <a:ln>
            <a:noFill/>
          </a:ln>
        </p:spPr>
      </p:pic>
      <p:sp>
        <p:nvSpPr>
          <p:cNvPr id="968" name="Google Shape;968;p126"/>
          <p:cNvSpPr/>
          <p:nvPr/>
        </p:nvSpPr>
        <p:spPr>
          <a:xfrm>
            <a:off x="6019800" y="1362075"/>
            <a:ext cx="133350" cy="419100"/>
          </a:xfrm>
          <a:prstGeom prst="rect">
            <a:avLst/>
          </a:prstGeom>
          <a:solidFill>
            <a:srgbClr val="9CC2E5"/>
          </a:solidFill>
          <a:ln cap="flat" cmpd="sng" w="25400">
            <a:solidFill>
              <a:srgbClr val="9CC2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9" name="Google Shape;969;p126"/>
          <p:cNvSpPr txBox="1"/>
          <p:nvPr/>
        </p:nvSpPr>
        <p:spPr>
          <a:xfrm rot="-5400000">
            <a:off x="5797774" y="1440820"/>
            <a:ext cx="57740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30007</a:t>
            </a:r>
            <a:endParaRPr b="0" i="0" sz="1050" u="none" cap="none" strike="noStrike">
              <a:solidFill>
                <a:srgbClr val="000000"/>
              </a:solidFill>
              <a:latin typeface="Arial"/>
              <a:ea typeface="Arial"/>
              <a:cs typeface="Arial"/>
              <a:sym typeface="Arial"/>
            </a:endParaRPr>
          </a:p>
        </p:txBody>
      </p:sp>
      <p:sp>
        <p:nvSpPr>
          <p:cNvPr id="970" name="Google Shape;970;p126"/>
          <p:cNvSpPr/>
          <p:nvPr/>
        </p:nvSpPr>
        <p:spPr>
          <a:xfrm>
            <a:off x="3653152" y="4720449"/>
            <a:ext cx="90173" cy="303989"/>
          </a:xfrm>
          <a:prstGeom prst="rect">
            <a:avLst/>
          </a:prstGeom>
          <a:solidFill>
            <a:srgbClr val="9CC2E5"/>
          </a:solidFill>
          <a:ln cap="flat" cmpd="sng" w="25400">
            <a:solidFill>
              <a:srgbClr val="9CC2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1" name="Google Shape;971;p126"/>
          <p:cNvSpPr txBox="1"/>
          <p:nvPr/>
        </p:nvSpPr>
        <p:spPr>
          <a:xfrm rot="-5400000">
            <a:off x="3436274" y="4766357"/>
            <a:ext cx="50526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30007</a:t>
            </a:r>
            <a:endParaRPr b="0" i="0" sz="900" u="none" cap="none" strike="noStrike">
              <a:solidFill>
                <a:srgbClr val="000000"/>
              </a:solidFill>
              <a:latin typeface="Arial"/>
              <a:ea typeface="Arial"/>
              <a:cs typeface="Arial"/>
              <a:sym typeface="Arial"/>
            </a:endParaRPr>
          </a:p>
        </p:txBody>
      </p:sp>
      <p:sp>
        <p:nvSpPr>
          <p:cNvPr id="972" name="Google Shape;972;p126"/>
          <p:cNvSpPr/>
          <p:nvPr/>
        </p:nvSpPr>
        <p:spPr>
          <a:xfrm>
            <a:off x="10263673" y="5775649"/>
            <a:ext cx="438539" cy="102637"/>
          </a:xfrm>
          <a:prstGeom prst="rect">
            <a:avLst/>
          </a:prstGeom>
          <a:solidFill>
            <a:srgbClr val="222A35"/>
          </a:solidFill>
          <a:ln cap="flat" cmpd="sng" w="25400">
            <a:solidFill>
              <a:srgbClr val="222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3" name="Google Shape;973;p126"/>
          <p:cNvSpPr txBox="1"/>
          <p:nvPr/>
        </p:nvSpPr>
        <p:spPr>
          <a:xfrm>
            <a:off x="10194241" y="5705493"/>
            <a:ext cx="57740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A5A5A5"/>
                </a:solidFill>
                <a:latin typeface="Arial"/>
                <a:ea typeface="Arial"/>
                <a:cs typeface="Arial"/>
                <a:sym typeface="Arial"/>
              </a:rPr>
              <a:t>30007</a:t>
            </a:r>
            <a:endParaRPr b="0" i="0" sz="1100" u="none" cap="none" strike="noStrike">
              <a:solidFill>
                <a:srgbClr val="A5A5A5"/>
              </a:solidFill>
              <a:latin typeface="Arial"/>
              <a:ea typeface="Arial"/>
              <a:cs typeface="Arial"/>
              <a:sym typeface="Arial"/>
            </a:endParaRPr>
          </a:p>
        </p:txBody>
      </p:sp>
      <p:sp>
        <p:nvSpPr>
          <p:cNvPr id="974" name="Google Shape;974;p126"/>
          <p:cNvSpPr/>
          <p:nvPr/>
        </p:nvSpPr>
        <p:spPr>
          <a:xfrm>
            <a:off x="10380249" y="5350220"/>
            <a:ext cx="237987" cy="213537"/>
          </a:xfrm>
          <a:prstGeom prst="rect">
            <a:avLst/>
          </a:prstGeom>
          <a:solidFill>
            <a:srgbClr val="222A35"/>
          </a:solidFill>
          <a:ln cap="flat" cmpd="sng" w="25400">
            <a:solidFill>
              <a:srgbClr val="222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5" name="Google Shape;975;p126"/>
          <p:cNvSpPr txBox="1"/>
          <p:nvPr/>
        </p:nvSpPr>
        <p:spPr>
          <a:xfrm>
            <a:off x="10282119" y="5316947"/>
            <a:ext cx="49885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A5A5A5"/>
                </a:solidFill>
                <a:latin typeface="Arial"/>
                <a:ea typeface="Arial"/>
                <a:cs typeface="Arial"/>
                <a:sym typeface="Arial"/>
              </a:rPr>
              <a:t>8080</a:t>
            </a:r>
            <a:endParaRPr b="0" i="0" sz="1100" u="none" cap="none" strike="noStrike">
              <a:solidFill>
                <a:srgbClr val="A5A5A5"/>
              </a:solidFill>
              <a:latin typeface="Arial"/>
              <a:ea typeface="Arial"/>
              <a:cs typeface="Arial"/>
              <a:sym typeface="Arial"/>
            </a:endParaRPr>
          </a:p>
        </p:txBody>
      </p:sp>
      <p:sp>
        <p:nvSpPr>
          <p:cNvPr id="976" name="Google Shape;976;p126"/>
          <p:cNvSpPr/>
          <p:nvPr/>
        </p:nvSpPr>
        <p:spPr>
          <a:xfrm>
            <a:off x="6577012" y="5057773"/>
            <a:ext cx="224809" cy="71210"/>
          </a:xfrm>
          <a:prstGeom prst="rect">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7" name="Google Shape;977;p126"/>
          <p:cNvSpPr txBox="1"/>
          <p:nvPr/>
        </p:nvSpPr>
        <p:spPr>
          <a:xfrm>
            <a:off x="6456143" y="4977962"/>
            <a:ext cx="44114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8080</a:t>
            </a:r>
            <a:endParaRPr b="0" i="0" sz="900" u="none" cap="none" strike="noStrike">
              <a:solidFill>
                <a:schemeClr val="dk1"/>
              </a:solidFill>
              <a:latin typeface="Arial"/>
              <a:ea typeface="Arial"/>
              <a:cs typeface="Arial"/>
              <a:sym typeface="Arial"/>
            </a:endParaRPr>
          </a:p>
        </p:txBody>
      </p:sp>
      <p:sp>
        <p:nvSpPr>
          <p:cNvPr id="978" name="Google Shape;978;p126"/>
          <p:cNvSpPr/>
          <p:nvPr/>
        </p:nvSpPr>
        <p:spPr>
          <a:xfrm>
            <a:off x="4991878" y="1362075"/>
            <a:ext cx="289249" cy="93501"/>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9" name="Google Shape;979;p126"/>
          <p:cNvSpPr txBox="1"/>
          <p:nvPr/>
        </p:nvSpPr>
        <p:spPr>
          <a:xfrm>
            <a:off x="4911861" y="1293409"/>
            <a:ext cx="4732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Arial"/>
                <a:ea typeface="Arial"/>
                <a:cs typeface="Arial"/>
                <a:sym typeface="Arial"/>
              </a:rPr>
              <a:t>30007</a:t>
            </a:r>
            <a:endParaRPr b="0" i="0" sz="800" u="none" cap="none" strike="noStrike">
              <a:solidFill>
                <a:schemeClr val="lt2"/>
              </a:solidFill>
              <a:latin typeface="Arial"/>
              <a:ea typeface="Arial"/>
              <a:cs typeface="Arial"/>
              <a:sym typeface="Arial"/>
            </a:endParaRPr>
          </a:p>
        </p:txBody>
      </p:sp>
      <p:sp>
        <p:nvSpPr>
          <p:cNvPr id="980" name="Google Shape;980;p126"/>
          <p:cNvSpPr/>
          <p:nvPr/>
        </p:nvSpPr>
        <p:spPr>
          <a:xfrm>
            <a:off x="291137" y="1232202"/>
            <a:ext cx="3531871"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targetPort</a:t>
            </a:r>
            <a:r>
              <a:rPr b="0" i="0" lang="en-US" sz="1400" u="none" cap="none" strike="noStrike">
                <a:solidFill>
                  <a:srgbClr val="000000"/>
                </a:solidFill>
                <a:latin typeface="Arial"/>
                <a:ea typeface="Arial"/>
                <a:cs typeface="Arial"/>
                <a:sym typeface="Arial"/>
              </a:rPr>
              <a:t> specifies the port on the pod where the application is running.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port</a:t>
            </a:r>
            <a:r>
              <a:rPr b="0" i="0" lang="en-US" sz="1400" u="none" cap="none" strike="noStrike">
                <a:solidFill>
                  <a:srgbClr val="000000"/>
                </a:solidFill>
                <a:latin typeface="Arial"/>
                <a:ea typeface="Arial"/>
                <a:cs typeface="Arial"/>
                <a:sym typeface="Arial"/>
              </a:rPr>
              <a:t> is the internal cluster port that other services/pods use to access this service.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C55A11"/>
                </a:solidFill>
                <a:latin typeface="Arial"/>
                <a:ea typeface="Arial"/>
                <a:cs typeface="Arial"/>
                <a:sym typeface="Arial"/>
              </a:rPr>
              <a:t>nodePort</a:t>
            </a:r>
            <a:r>
              <a:rPr b="0" i="0" lang="en-US" sz="1400" u="none" cap="none" strike="noStrike">
                <a:solidFill>
                  <a:srgbClr val="000000"/>
                </a:solidFill>
                <a:latin typeface="Arial"/>
                <a:ea typeface="Arial"/>
                <a:cs typeface="Arial"/>
                <a:sym typeface="Arial"/>
              </a:rPr>
              <a:t> is the port on each node’s IP through which external traffic can reach the service (only applies to NodePort or LoadBalancer types).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descr="A picture containing drawing&#10;&#10;Description automatically generated" id="986" name="Google Shape;986;p12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987" name="Google Shape;987;p127"/>
          <p:cNvPicPr preferRelativeResize="0"/>
          <p:nvPr/>
        </p:nvPicPr>
        <p:blipFill rotWithShape="1">
          <a:blip r:embed="rId4">
            <a:alphaModFix/>
          </a:blip>
          <a:srcRect b="17588" l="0" r="67768" t="0"/>
          <a:stretch/>
        </p:blipFill>
        <p:spPr>
          <a:xfrm>
            <a:off x="262928" y="1002015"/>
            <a:ext cx="3418174" cy="3503310"/>
          </a:xfrm>
          <a:prstGeom prst="rect">
            <a:avLst/>
          </a:prstGeom>
          <a:noFill/>
          <a:ln>
            <a:noFill/>
          </a:ln>
        </p:spPr>
      </p:pic>
      <p:sp>
        <p:nvSpPr>
          <p:cNvPr id="988" name="Google Shape;988;p127"/>
          <p:cNvSpPr/>
          <p:nvPr/>
        </p:nvSpPr>
        <p:spPr>
          <a:xfrm>
            <a:off x="262928" y="258628"/>
            <a:ext cx="566035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K8s Service (NodePort)</a:t>
            </a:r>
            <a:endParaRPr b="1" i="0" sz="3200" u="none" cap="none" strike="noStrike">
              <a:solidFill>
                <a:srgbClr val="003C71"/>
              </a:solidFill>
              <a:latin typeface="Arial"/>
              <a:ea typeface="Arial"/>
              <a:cs typeface="Arial"/>
              <a:sym typeface="Arial"/>
            </a:endParaRPr>
          </a:p>
        </p:txBody>
      </p:sp>
      <p:pic>
        <p:nvPicPr>
          <p:cNvPr id="989" name="Google Shape;989;p127"/>
          <p:cNvPicPr preferRelativeResize="0"/>
          <p:nvPr/>
        </p:nvPicPr>
        <p:blipFill rotWithShape="1">
          <a:blip r:embed="rId4">
            <a:alphaModFix/>
          </a:blip>
          <a:srcRect b="0" l="41707" r="3502" t="0"/>
          <a:stretch/>
        </p:blipFill>
        <p:spPr>
          <a:xfrm>
            <a:off x="4265408" y="919563"/>
            <a:ext cx="7602742" cy="5562305"/>
          </a:xfrm>
          <a:prstGeom prst="rect">
            <a:avLst/>
          </a:prstGeom>
          <a:noFill/>
          <a:ln>
            <a:noFill/>
          </a:ln>
        </p:spPr>
      </p:pic>
      <p:sp>
        <p:nvSpPr>
          <p:cNvPr id="990" name="Google Shape;990;p127"/>
          <p:cNvSpPr/>
          <p:nvPr/>
        </p:nvSpPr>
        <p:spPr>
          <a:xfrm>
            <a:off x="2360642" y="3834882"/>
            <a:ext cx="662475" cy="201904"/>
          </a:xfrm>
          <a:prstGeom prst="rect">
            <a:avLst/>
          </a:prstGeom>
          <a:solidFill>
            <a:srgbClr val="262626"/>
          </a:soli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1" name="Google Shape;991;p127"/>
          <p:cNvSpPr txBox="1"/>
          <p:nvPr/>
        </p:nvSpPr>
        <p:spPr>
          <a:xfrm>
            <a:off x="2281322" y="3774299"/>
            <a:ext cx="809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Arial"/>
                <a:ea typeface="Arial"/>
                <a:cs typeface="Arial"/>
                <a:sym typeface="Arial"/>
              </a:rPr>
              <a:t>30007</a:t>
            </a:r>
            <a:endParaRPr b="0" i="0" sz="1400" u="none" cap="none" strike="noStrike">
              <a:solidFill>
                <a:srgbClr val="A5A5A5"/>
              </a:solidFill>
              <a:latin typeface="Arial"/>
              <a:ea typeface="Arial"/>
              <a:cs typeface="Arial"/>
              <a:sym typeface="Arial"/>
            </a:endParaRPr>
          </a:p>
        </p:txBody>
      </p:sp>
      <p:sp>
        <p:nvSpPr>
          <p:cNvPr id="992" name="Google Shape;992;p127"/>
          <p:cNvSpPr/>
          <p:nvPr/>
        </p:nvSpPr>
        <p:spPr>
          <a:xfrm>
            <a:off x="2571034" y="3332388"/>
            <a:ext cx="578498" cy="186612"/>
          </a:xfrm>
          <a:prstGeom prst="rect">
            <a:avLst/>
          </a:prstGeom>
          <a:solidFill>
            <a:srgbClr val="262626"/>
          </a:soli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3" name="Google Shape;993;p127"/>
          <p:cNvSpPr txBox="1"/>
          <p:nvPr/>
        </p:nvSpPr>
        <p:spPr>
          <a:xfrm>
            <a:off x="2508162" y="3298539"/>
            <a:ext cx="58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Arial"/>
                <a:ea typeface="Arial"/>
                <a:cs typeface="Arial"/>
                <a:sym typeface="Arial"/>
              </a:rPr>
              <a:t>8080</a:t>
            </a:r>
            <a:endParaRPr b="0" i="0" sz="1400" u="none" cap="none" strike="noStrike">
              <a:solidFill>
                <a:srgbClr val="A5A5A5"/>
              </a:solidFill>
              <a:latin typeface="Arial"/>
              <a:ea typeface="Arial"/>
              <a:cs typeface="Arial"/>
              <a:sym typeface="Arial"/>
            </a:endParaRPr>
          </a:p>
        </p:txBody>
      </p:sp>
      <p:sp>
        <p:nvSpPr>
          <p:cNvPr id="994" name="Google Shape;994;p127"/>
          <p:cNvSpPr/>
          <p:nvPr/>
        </p:nvSpPr>
        <p:spPr>
          <a:xfrm>
            <a:off x="10161036" y="3228393"/>
            <a:ext cx="438539" cy="122658"/>
          </a:xfrm>
          <a:prstGeom prst="rect">
            <a:avLst/>
          </a:prstGeom>
          <a:solidFill>
            <a:srgbClr val="0C0C0C"/>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5" name="Google Shape;995;p127"/>
          <p:cNvSpPr/>
          <p:nvPr/>
        </p:nvSpPr>
        <p:spPr>
          <a:xfrm>
            <a:off x="7668658" y="3897903"/>
            <a:ext cx="644917" cy="184173"/>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6" name="Google Shape;996;p127"/>
          <p:cNvSpPr txBox="1"/>
          <p:nvPr/>
        </p:nvSpPr>
        <p:spPr>
          <a:xfrm>
            <a:off x="7631978" y="3834882"/>
            <a:ext cx="7537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D8D8D8"/>
                </a:solidFill>
                <a:latin typeface="Arial"/>
                <a:ea typeface="Arial"/>
                <a:cs typeface="Arial"/>
                <a:sym typeface="Arial"/>
              </a:rPr>
              <a:t>30007</a:t>
            </a:r>
            <a:endParaRPr b="0" i="0" sz="1600" u="none" cap="none" strike="noStrike">
              <a:solidFill>
                <a:srgbClr val="D8D8D8"/>
              </a:solidFill>
              <a:latin typeface="Arial"/>
              <a:ea typeface="Arial"/>
              <a:cs typeface="Arial"/>
              <a:sym typeface="Arial"/>
            </a:endParaRPr>
          </a:p>
        </p:txBody>
      </p:sp>
      <p:sp>
        <p:nvSpPr>
          <p:cNvPr id="997" name="Google Shape;997;p127"/>
          <p:cNvSpPr txBox="1"/>
          <p:nvPr/>
        </p:nvSpPr>
        <p:spPr>
          <a:xfrm>
            <a:off x="10059754" y="3158026"/>
            <a:ext cx="80905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30007</a:t>
            </a:r>
            <a:endParaRPr b="0" i="0" sz="1200" u="none" cap="none" strike="noStrike">
              <a:solidFill>
                <a:srgbClr val="A5A5A5"/>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descr="A picture containing drawing&#10;&#10;Description automatically generated" id="1003" name="Google Shape;1003;p12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1004" name="Google Shape;1004;p128"/>
          <p:cNvPicPr preferRelativeResize="0"/>
          <p:nvPr/>
        </p:nvPicPr>
        <p:blipFill rotWithShape="1">
          <a:blip r:embed="rId4">
            <a:alphaModFix/>
          </a:blip>
          <a:srcRect b="0" l="0" r="0" t="0"/>
          <a:stretch/>
        </p:blipFill>
        <p:spPr>
          <a:xfrm>
            <a:off x="8647611" y="438137"/>
            <a:ext cx="3109229" cy="932769"/>
          </a:xfrm>
          <a:prstGeom prst="rect">
            <a:avLst/>
          </a:prstGeom>
          <a:noFill/>
          <a:ln>
            <a:noFill/>
          </a:ln>
        </p:spPr>
      </p:pic>
      <p:sp>
        <p:nvSpPr>
          <p:cNvPr id="1005" name="Google Shape;1005;p128"/>
          <p:cNvSpPr/>
          <p:nvPr/>
        </p:nvSpPr>
        <p:spPr>
          <a:xfrm>
            <a:off x="354368" y="319787"/>
            <a:ext cx="482950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Linode Kubernetes</a:t>
            </a:r>
            <a:endParaRPr b="1" i="0" sz="3200" u="none" cap="none" strike="noStrike">
              <a:solidFill>
                <a:srgbClr val="003C71"/>
              </a:solidFill>
              <a:latin typeface="Arial"/>
              <a:ea typeface="Arial"/>
              <a:cs typeface="Arial"/>
              <a:sym typeface="Arial"/>
            </a:endParaRPr>
          </a:p>
        </p:txBody>
      </p:sp>
      <p:pic>
        <p:nvPicPr>
          <p:cNvPr id="1006" name="Google Shape;1006;p128"/>
          <p:cNvPicPr preferRelativeResize="0"/>
          <p:nvPr/>
        </p:nvPicPr>
        <p:blipFill rotWithShape="1">
          <a:blip r:embed="rId4">
            <a:alphaModFix/>
          </a:blip>
          <a:srcRect b="0" l="89489" r="8" t="60508"/>
          <a:stretch/>
        </p:blipFill>
        <p:spPr>
          <a:xfrm>
            <a:off x="9122229" y="536164"/>
            <a:ext cx="326571" cy="368357"/>
          </a:xfrm>
          <a:prstGeom prst="rect">
            <a:avLst/>
          </a:prstGeom>
          <a:noFill/>
          <a:ln>
            <a:noFill/>
          </a:ln>
        </p:spPr>
      </p:pic>
      <p:sp>
        <p:nvSpPr>
          <p:cNvPr id="1007" name="Google Shape;1007;p128"/>
          <p:cNvSpPr txBox="1"/>
          <p:nvPr/>
        </p:nvSpPr>
        <p:spPr>
          <a:xfrm>
            <a:off x="9190323" y="481966"/>
            <a:ext cx="3273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1" i="0" sz="2000" u="none" cap="none" strike="noStrike">
              <a:solidFill>
                <a:schemeClr val="lt1"/>
              </a:solidFill>
              <a:latin typeface="Arial"/>
              <a:ea typeface="Arial"/>
              <a:cs typeface="Arial"/>
              <a:sym typeface="Arial"/>
            </a:endParaRPr>
          </a:p>
        </p:txBody>
      </p:sp>
      <p:pic>
        <p:nvPicPr>
          <p:cNvPr id="1008" name="Google Shape;1008;p128"/>
          <p:cNvPicPr preferRelativeResize="0"/>
          <p:nvPr/>
        </p:nvPicPr>
        <p:blipFill rotWithShape="1">
          <a:blip r:embed="rId5">
            <a:alphaModFix/>
          </a:blip>
          <a:srcRect b="0" l="0" r="0" t="0"/>
          <a:stretch/>
        </p:blipFill>
        <p:spPr>
          <a:xfrm>
            <a:off x="0" y="1370906"/>
            <a:ext cx="3102426" cy="2068284"/>
          </a:xfrm>
          <a:prstGeom prst="rect">
            <a:avLst/>
          </a:prstGeom>
          <a:noFill/>
          <a:ln>
            <a:noFill/>
          </a:ln>
        </p:spPr>
      </p:pic>
      <p:pic>
        <p:nvPicPr>
          <p:cNvPr id="1009" name="Google Shape;1009;p128"/>
          <p:cNvPicPr preferRelativeResize="0"/>
          <p:nvPr/>
        </p:nvPicPr>
        <p:blipFill rotWithShape="1">
          <a:blip r:embed="rId6">
            <a:alphaModFix/>
          </a:blip>
          <a:srcRect b="0" l="0" r="0" t="0"/>
          <a:stretch/>
        </p:blipFill>
        <p:spPr>
          <a:xfrm>
            <a:off x="708917" y="2983296"/>
            <a:ext cx="1794340" cy="1739251"/>
          </a:xfrm>
          <a:prstGeom prst="rect">
            <a:avLst/>
          </a:prstGeom>
          <a:noFill/>
          <a:ln>
            <a:noFill/>
          </a:ln>
        </p:spPr>
      </p:pic>
      <p:sp>
        <p:nvSpPr>
          <p:cNvPr id="1010" name="Google Shape;1010;p128"/>
          <p:cNvSpPr/>
          <p:nvPr/>
        </p:nvSpPr>
        <p:spPr>
          <a:xfrm>
            <a:off x="4620547" y="6215544"/>
            <a:ext cx="40911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https://www.youtube.com/watch?v=7bA0gTroJjw</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11" name="Google Shape;1011;p128"/>
          <p:cNvSpPr txBox="1"/>
          <p:nvPr/>
        </p:nvSpPr>
        <p:spPr>
          <a:xfrm>
            <a:off x="4257233" y="5415424"/>
            <a:ext cx="47387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Overlock"/>
                <a:ea typeface="Overlock"/>
                <a:cs typeface="Overlock"/>
                <a:sym typeface="Overlock"/>
              </a:rPr>
              <a:t>NetworkChuck YouTube Channel</a:t>
            </a:r>
            <a:endParaRPr b="1" i="0" sz="2400" u="none" cap="none" strike="noStrike">
              <a:solidFill>
                <a:srgbClr val="002060"/>
              </a:solidFill>
              <a:latin typeface="Overlock"/>
              <a:ea typeface="Overlock"/>
              <a:cs typeface="Overlock"/>
              <a:sym typeface="Overlock"/>
            </a:endParaRPr>
          </a:p>
        </p:txBody>
      </p:sp>
      <p:sp>
        <p:nvSpPr>
          <p:cNvPr id="1012" name="Google Shape;1012;p128"/>
          <p:cNvSpPr txBox="1"/>
          <p:nvPr/>
        </p:nvSpPr>
        <p:spPr>
          <a:xfrm>
            <a:off x="4684668" y="5876990"/>
            <a:ext cx="402706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You need to learn Kubernetes Right Now!!</a:t>
            </a:r>
            <a:endParaRPr b="0" i="0" sz="1600" u="none" cap="none" strike="noStrike">
              <a:solidFill>
                <a:srgbClr val="000000"/>
              </a:solidFill>
              <a:latin typeface="Arial"/>
              <a:ea typeface="Arial"/>
              <a:cs typeface="Arial"/>
              <a:sym typeface="Arial"/>
            </a:endParaRPr>
          </a:p>
        </p:txBody>
      </p:sp>
      <p:sp>
        <p:nvSpPr>
          <p:cNvPr id="1013" name="Google Shape;1013;p128"/>
          <p:cNvSpPr/>
          <p:nvPr/>
        </p:nvSpPr>
        <p:spPr>
          <a:xfrm>
            <a:off x="4620547" y="2414223"/>
            <a:ext cx="5375431" cy="230832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Black"/>
                <a:ea typeface="Arial Black"/>
                <a:cs typeface="Arial Black"/>
                <a:sym typeface="Arial Black"/>
              </a:rPr>
              <a:t>K8s architecture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Black"/>
                <a:ea typeface="Arial Black"/>
                <a:cs typeface="Arial Black"/>
                <a:sym typeface="Arial Black"/>
              </a:rPr>
              <a:t>Build a FREE K8s Lab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Black"/>
                <a:ea typeface="Arial Black"/>
                <a:cs typeface="Arial Black"/>
                <a:sym typeface="Arial Black"/>
              </a:rPr>
              <a:t>Install Kubectl</a:t>
            </a:r>
            <a:endParaRPr b="0" i="0" sz="2400" u="none" cap="none" strike="noStrike">
              <a:solidFill>
                <a:srgbClr val="000000"/>
              </a:solidFill>
              <a:latin typeface="Arial Black"/>
              <a:ea typeface="Arial Black"/>
              <a:cs typeface="Arial Black"/>
              <a:sym typeface="Arial Black"/>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Black"/>
                <a:ea typeface="Arial Black"/>
                <a:cs typeface="Arial Black"/>
                <a:sym typeface="Arial Black"/>
              </a:rPr>
              <a:t>K8s Pod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Black"/>
                <a:ea typeface="Arial Black"/>
                <a:cs typeface="Arial Black"/>
                <a:sym typeface="Arial Black"/>
              </a:rPr>
              <a:t>K8s Deployment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Black"/>
                <a:ea typeface="Arial Black"/>
                <a:cs typeface="Arial Black"/>
                <a:sym typeface="Arial Black"/>
              </a:rPr>
              <a:t>K8s Service (Load Balancer)</a:t>
            </a:r>
            <a:endParaRPr b="0" i="0" sz="1400" u="none" cap="none" strike="noStrike">
              <a:solidFill>
                <a:srgbClr val="000000"/>
              </a:solidFill>
              <a:latin typeface="Arial"/>
              <a:ea typeface="Arial"/>
              <a:cs typeface="Arial"/>
              <a:sym typeface="Arial"/>
            </a:endParaRPr>
          </a:p>
        </p:txBody>
      </p:sp>
      <p:sp>
        <p:nvSpPr>
          <p:cNvPr id="1014" name="Google Shape;1014;p128"/>
          <p:cNvSpPr txBox="1"/>
          <p:nvPr/>
        </p:nvSpPr>
        <p:spPr>
          <a:xfrm>
            <a:off x="4073368" y="1648022"/>
            <a:ext cx="69964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F5496"/>
                </a:solidFill>
                <a:latin typeface="Arial"/>
                <a:ea typeface="Arial"/>
                <a:cs typeface="Arial"/>
                <a:sym typeface="Arial"/>
              </a:rPr>
              <a:t>What you will learn from this hands-on:</a:t>
            </a:r>
            <a:endParaRPr b="1" i="0" sz="2800" u="none" cap="none" strike="noStrike">
              <a:solidFill>
                <a:srgbClr val="2F5496"/>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8" name="Shape 1018"/>
        <p:cNvGrpSpPr/>
        <p:nvPr/>
      </p:nvGrpSpPr>
      <p:grpSpPr>
        <a:xfrm>
          <a:off x="0" y="0"/>
          <a:ext cx="0" cy="0"/>
          <a:chOff x="0" y="0"/>
          <a:chExt cx="0" cy="0"/>
        </a:xfrm>
      </p:grpSpPr>
      <p:pic>
        <p:nvPicPr>
          <p:cNvPr descr="Image" id="1019" name="Google Shape;1019;p129"/>
          <p:cNvPicPr preferRelativeResize="0"/>
          <p:nvPr/>
        </p:nvPicPr>
        <p:blipFill rotWithShape="1">
          <a:blip r:embed="rId3">
            <a:alphaModFix/>
          </a:blip>
          <a:srcRect b="0" l="0" r="0" t="0"/>
          <a:stretch/>
        </p:blipFill>
        <p:spPr>
          <a:xfrm>
            <a:off x="1615440" y="1066800"/>
            <a:ext cx="9428480" cy="5567680"/>
          </a:xfrm>
          <a:prstGeom prst="rect">
            <a:avLst/>
          </a:prstGeom>
          <a:noFill/>
          <a:ln cap="flat" cmpd="sng" w="9525">
            <a:solidFill>
              <a:schemeClr val="dk1"/>
            </a:solidFill>
            <a:prstDash val="solid"/>
            <a:round/>
            <a:headEnd len="sm" w="sm" type="none"/>
            <a:tailEnd len="sm" w="sm" type="none"/>
          </a:ln>
        </p:spPr>
      </p:pic>
      <p:sp>
        <p:nvSpPr>
          <p:cNvPr id="1020" name="Google Shape;1020;p129"/>
          <p:cNvSpPr/>
          <p:nvPr/>
        </p:nvSpPr>
        <p:spPr>
          <a:xfrm>
            <a:off x="283248" y="248667"/>
            <a:ext cx="972481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Kubernetes Chain of Events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1021" name="Google Shape;1021;p129"/>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A picture containing drawing&#10;&#10;Description automatically generated" id="253" name="Google Shape;253;p7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54" name="Google Shape;254;p77"/>
          <p:cNvSpPr/>
          <p:nvPr/>
        </p:nvSpPr>
        <p:spPr>
          <a:xfrm>
            <a:off x="212128" y="162623"/>
            <a:ext cx="87185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3C71"/>
                </a:solidFill>
                <a:latin typeface="Arial"/>
                <a:ea typeface="Arial"/>
                <a:cs typeface="Arial"/>
                <a:sym typeface="Arial"/>
              </a:rPr>
              <a:t>LXC &amp; LXD </a:t>
            </a:r>
            <a:r>
              <a:rPr b="1" i="0" lang="en-US" sz="2400" u="none" cap="none" strike="noStrike">
                <a:solidFill>
                  <a:srgbClr val="003C71"/>
                </a:solidFill>
                <a:latin typeface="Arial"/>
                <a:ea typeface="Arial"/>
                <a:cs typeface="Arial"/>
                <a:sym typeface="Arial"/>
              </a:rPr>
              <a:t>(LinuX Containers &amp; LinuX Daemon)</a:t>
            </a:r>
            <a:endParaRPr b="1" i="0" sz="2400" u="none" cap="none" strike="noStrike">
              <a:solidFill>
                <a:srgbClr val="003C71"/>
              </a:solidFill>
              <a:latin typeface="Arial"/>
              <a:ea typeface="Arial"/>
              <a:cs typeface="Arial"/>
              <a:sym typeface="Arial"/>
            </a:endParaRPr>
          </a:p>
        </p:txBody>
      </p:sp>
      <p:pic>
        <p:nvPicPr>
          <p:cNvPr descr="https://lh7-rt.googleusercontent.com/docsz/AD_4nXdF1CyaXddu4cBSPFwvyQ0cEm-4ntFToeTY_PcOvfr4kkDrfPl5yrim74ykuV-G3c5r3dNcxIbwtFYsAmA9fIgEB9Os8iLj-KjNSxNzjxYJjG7S5X60bOKVZeZsK7oI3uhrpzV6Ghys0saApyO2OyOMpP8?key=pz-GQlzOwIBzhXjkP75eqnyD" id="255" name="Google Shape;255;p77"/>
          <p:cNvPicPr preferRelativeResize="0"/>
          <p:nvPr/>
        </p:nvPicPr>
        <p:blipFill rotWithShape="1">
          <a:blip r:embed="rId4">
            <a:alphaModFix/>
          </a:blip>
          <a:srcRect b="9164" l="51040" r="3497" t="0"/>
          <a:stretch/>
        </p:blipFill>
        <p:spPr>
          <a:xfrm>
            <a:off x="7721599" y="1319911"/>
            <a:ext cx="4368801" cy="5049520"/>
          </a:xfrm>
          <a:prstGeom prst="rect">
            <a:avLst/>
          </a:prstGeom>
          <a:noFill/>
          <a:ln>
            <a:noFill/>
          </a:ln>
        </p:spPr>
      </p:pic>
      <p:sp>
        <p:nvSpPr>
          <p:cNvPr id="256" name="Google Shape;256;p77"/>
          <p:cNvSpPr/>
          <p:nvPr/>
        </p:nvSpPr>
        <p:spPr>
          <a:xfrm>
            <a:off x="1323809" y="6510183"/>
            <a:ext cx="2194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https://canonical.com/lxd</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7" name="Google Shape;257;p77"/>
          <p:cNvSpPr/>
          <p:nvPr/>
        </p:nvSpPr>
        <p:spPr>
          <a:xfrm>
            <a:off x="1323809" y="6215543"/>
            <a:ext cx="54970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https://documentation.ubuntu.com/lxd/en/latest/explanation/lxd_lxc/</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8" name="Google Shape;258;p77"/>
          <p:cNvSpPr/>
          <p:nvPr/>
        </p:nvSpPr>
        <p:spPr>
          <a:xfrm>
            <a:off x="215273" y="1041998"/>
            <a:ext cx="300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060"/>
                </a:solidFill>
                <a:latin typeface="Arial"/>
                <a:ea typeface="Arial"/>
                <a:cs typeface="Arial"/>
                <a:sym typeface="Arial"/>
              </a:rPr>
              <a:t>LXC: Lightweight Containers</a:t>
            </a:r>
            <a:endParaRPr b="0" i="0" sz="1400" u="none" cap="none" strike="noStrike">
              <a:solidFill>
                <a:srgbClr val="000000"/>
              </a:solidFill>
              <a:latin typeface="Arial"/>
              <a:ea typeface="Arial"/>
              <a:cs typeface="Arial"/>
              <a:sym typeface="Arial"/>
            </a:endParaRPr>
          </a:p>
        </p:txBody>
      </p:sp>
      <p:sp>
        <p:nvSpPr>
          <p:cNvPr id="259" name="Google Shape;259;p77"/>
          <p:cNvSpPr/>
          <p:nvPr/>
        </p:nvSpPr>
        <p:spPr>
          <a:xfrm>
            <a:off x="649867" y="1340682"/>
            <a:ext cx="53102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enables you to run applications or full Linux distributions in isolated environments without the overhead of full virtualization.</a:t>
            </a:r>
            <a:endParaRPr b="0" i="0" sz="1400" u="none" cap="none" strike="noStrike">
              <a:solidFill>
                <a:srgbClr val="000000"/>
              </a:solidFill>
              <a:latin typeface="Arial"/>
              <a:ea typeface="Arial"/>
              <a:cs typeface="Arial"/>
              <a:sym typeface="Arial"/>
            </a:endParaRPr>
          </a:p>
        </p:txBody>
      </p:sp>
      <p:sp>
        <p:nvSpPr>
          <p:cNvPr id="260" name="Google Shape;260;p77"/>
          <p:cNvSpPr/>
          <p:nvPr/>
        </p:nvSpPr>
        <p:spPr>
          <a:xfrm>
            <a:off x="881344" y="1817348"/>
            <a:ext cx="5751145"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OS-level virtualization.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Containers share the host kernel but run in isolated user spaces.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Fast startup times and low resource overhead.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Ideal for testing or running micro-services.</a:t>
            </a:r>
            <a:endParaRPr b="0" i="0" sz="1400" u="none" cap="none" strike="noStrike">
              <a:solidFill>
                <a:srgbClr val="000000"/>
              </a:solidFill>
              <a:latin typeface="Arial"/>
              <a:ea typeface="Arial"/>
              <a:cs typeface="Arial"/>
              <a:sym typeface="Arial"/>
            </a:endParaRPr>
          </a:p>
        </p:txBody>
      </p:sp>
      <p:sp>
        <p:nvSpPr>
          <p:cNvPr id="261" name="Google Shape;261;p77"/>
          <p:cNvSpPr/>
          <p:nvPr/>
        </p:nvSpPr>
        <p:spPr>
          <a:xfrm>
            <a:off x="212128" y="3001446"/>
            <a:ext cx="35702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060"/>
                </a:solidFill>
                <a:latin typeface="Arial"/>
                <a:ea typeface="Arial"/>
                <a:cs typeface="Arial"/>
                <a:sym typeface="Arial"/>
              </a:rPr>
              <a:t>LXD: A System Container Manager</a:t>
            </a:r>
            <a:endParaRPr b="1" i="0" sz="1600" u="none" cap="none" strike="noStrike">
              <a:solidFill>
                <a:srgbClr val="002060"/>
              </a:solidFill>
              <a:latin typeface="Arial"/>
              <a:ea typeface="Arial"/>
              <a:cs typeface="Arial"/>
              <a:sym typeface="Arial"/>
            </a:endParaRPr>
          </a:p>
        </p:txBody>
      </p:sp>
      <p:sp>
        <p:nvSpPr>
          <p:cNvPr id="262" name="Google Shape;262;p77"/>
          <p:cNvSpPr/>
          <p:nvPr/>
        </p:nvSpPr>
        <p:spPr>
          <a:xfrm>
            <a:off x="708917" y="3306491"/>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LXD is a container manager built on top of LXC, designed to provide a simple and easy-to-use interface for managing system containers.</a:t>
            </a:r>
            <a:endParaRPr b="0" i="0" sz="1400" u="none" cap="none" strike="noStrike">
              <a:solidFill>
                <a:srgbClr val="000000"/>
              </a:solidFill>
              <a:latin typeface="Arial"/>
              <a:ea typeface="Arial"/>
              <a:cs typeface="Arial"/>
              <a:sym typeface="Arial"/>
            </a:endParaRPr>
          </a:p>
        </p:txBody>
      </p:sp>
      <p:sp>
        <p:nvSpPr>
          <p:cNvPr id="263" name="Google Shape;263;p77"/>
          <p:cNvSpPr/>
          <p:nvPr/>
        </p:nvSpPr>
        <p:spPr>
          <a:xfrm>
            <a:off x="881344" y="3764722"/>
            <a:ext cx="7039106"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Provides higher-level management features like live migration/snapshots/cloning.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Can manage both </a:t>
            </a:r>
            <a:r>
              <a:rPr b="1" i="0" lang="en-US" sz="1400" u="none" cap="none" strike="noStrike">
                <a:solidFill>
                  <a:schemeClr val="dk1"/>
                </a:solidFill>
                <a:latin typeface="Arial"/>
                <a:ea typeface="Arial"/>
                <a:cs typeface="Arial"/>
                <a:sym typeface="Arial"/>
              </a:rPr>
              <a:t>containers</a:t>
            </a:r>
            <a:r>
              <a:rPr b="0" i="0" lang="en-US" sz="1400" u="none" cap="none" strike="noStrike">
                <a:solidFill>
                  <a:schemeClr val="dk1"/>
                </a:solidFill>
                <a:latin typeface="Arial"/>
                <a:ea typeface="Arial"/>
                <a:cs typeface="Arial"/>
                <a:sym typeface="Arial"/>
              </a:rPr>
              <a:t> and </a:t>
            </a:r>
            <a:r>
              <a:rPr b="1" i="0" lang="en-US" sz="1400" u="none" cap="none" strike="noStrike">
                <a:solidFill>
                  <a:schemeClr val="dk1"/>
                </a:solidFill>
                <a:latin typeface="Arial"/>
                <a:ea typeface="Arial"/>
                <a:cs typeface="Arial"/>
                <a:sym typeface="Arial"/>
              </a:rPr>
              <a:t>virtual machines</a:t>
            </a:r>
            <a:r>
              <a:rPr b="0" i="0" lang="en-US" sz="1400" u="none" cap="none" strike="noStrike">
                <a:solidFill>
                  <a:schemeClr val="dk1"/>
                </a:solidFill>
                <a:latin typeface="Arial"/>
                <a:ea typeface="Arial"/>
                <a:cs typeface="Arial"/>
                <a:sym typeface="Arial"/>
              </a:rPr>
              <a:t> (using QEMU/KVM).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Supports </a:t>
            </a:r>
            <a:r>
              <a:rPr b="1" i="0" lang="en-US" sz="1400" u="none" cap="none" strike="noStrike">
                <a:solidFill>
                  <a:schemeClr val="dk1"/>
                </a:solidFill>
                <a:latin typeface="Arial"/>
                <a:ea typeface="Arial"/>
                <a:cs typeface="Arial"/>
                <a:sym typeface="Arial"/>
              </a:rPr>
              <a:t>multi-architecture</a:t>
            </a:r>
            <a:r>
              <a:rPr b="0" i="0" lang="en-US" sz="1400" u="none" cap="none" strike="noStrike">
                <a:solidFill>
                  <a:schemeClr val="dk1"/>
                </a:solidFill>
                <a:latin typeface="Arial"/>
                <a:ea typeface="Arial"/>
                <a:cs typeface="Arial"/>
                <a:sym typeface="Arial"/>
              </a:rPr>
              <a:t> virtual machines (e.g., x86, ARM).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REST API available for automation and cloud management. </a:t>
            </a:r>
            <a:endParaRPr b="0" i="0" sz="1400" u="none" cap="none" strike="noStrike">
              <a:solidFill>
                <a:srgbClr val="000000"/>
              </a:solidFill>
              <a:latin typeface="Arial"/>
              <a:ea typeface="Arial"/>
              <a:cs typeface="Arial"/>
              <a:sym typeface="Arial"/>
            </a:endParaRPr>
          </a:p>
        </p:txBody>
      </p:sp>
      <p:sp>
        <p:nvSpPr>
          <p:cNvPr id="264" name="Google Shape;264;p77"/>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descr="A picture containing drawing&#10;&#10;Description automatically generated" id="1027" name="Google Shape;1027;p13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028" name="Google Shape;1028;p130"/>
          <p:cNvSpPr/>
          <p:nvPr/>
        </p:nvSpPr>
        <p:spPr>
          <a:xfrm>
            <a:off x="237082" y="140648"/>
            <a:ext cx="6359474"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2060"/>
                </a:solidFill>
                <a:latin typeface="Arial"/>
                <a:ea typeface="Arial"/>
                <a:cs typeface="Arial"/>
                <a:sym typeface="Arial"/>
              </a:rPr>
              <a:t>K8s </a:t>
            </a:r>
            <a:r>
              <a:rPr b="1" i="0" lang="en-US" sz="3200" u="none" cap="none" strike="noStrike">
                <a:solidFill>
                  <a:srgbClr val="003C71"/>
                </a:solidFill>
                <a:latin typeface="Arial"/>
                <a:ea typeface="Arial"/>
                <a:cs typeface="Arial"/>
                <a:sym typeface="Arial"/>
              </a:rPr>
              <a:t>Deployment </a:t>
            </a:r>
            <a:endParaRPr b="1" i="0" sz="3200" u="none" cap="none" strike="noStrike">
              <a:solidFill>
                <a:srgbClr val="003C71"/>
              </a:solidFill>
              <a:latin typeface="Arial"/>
              <a:ea typeface="Arial"/>
              <a:cs typeface="Arial"/>
              <a:sym typeface="Arial"/>
            </a:endParaRPr>
          </a:p>
        </p:txBody>
      </p:sp>
      <p:pic>
        <p:nvPicPr>
          <p:cNvPr id="1029" name="Google Shape;1029;p130"/>
          <p:cNvPicPr preferRelativeResize="0"/>
          <p:nvPr/>
        </p:nvPicPr>
        <p:blipFill rotWithShape="1">
          <a:blip r:embed="rId4">
            <a:alphaModFix/>
          </a:blip>
          <a:srcRect b="0" l="0" r="0" t="0"/>
          <a:stretch/>
        </p:blipFill>
        <p:spPr>
          <a:xfrm>
            <a:off x="7143902" y="386080"/>
            <a:ext cx="4820763" cy="6309359"/>
          </a:xfrm>
          <a:prstGeom prst="rect">
            <a:avLst/>
          </a:prstGeom>
          <a:noFill/>
          <a:ln>
            <a:noFill/>
          </a:ln>
        </p:spPr>
      </p:pic>
      <p:sp>
        <p:nvSpPr>
          <p:cNvPr id="1030" name="Google Shape;1030;p130"/>
          <p:cNvSpPr/>
          <p:nvPr/>
        </p:nvSpPr>
        <p:spPr>
          <a:xfrm>
            <a:off x="237082" y="1856574"/>
            <a:ext cx="6559958" cy="258532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2060"/>
                </a:solidFill>
                <a:latin typeface="Arial"/>
                <a:ea typeface="Arial"/>
                <a:cs typeface="Arial"/>
                <a:sym typeface="Arial"/>
              </a:rPr>
              <a:t>Say for example you have a web server that needs to be deployed in a production environment. You need many instances of the web server running. Also, when newer versions of application builds become available on the </a:t>
            </a:r>
            <a:r>
              <a:rPr b="1" i="0" lang="en-US" sz="1800" u="none" cap="none" strike="noStrike">
                <a:solidFill>
                  <a:srgbClr val="002060"/>
                </a:solidFill>
                <a:latin typeface="Arial"/>
                <a:ea typeface="Arial"/>
                <a:cs typeface="Arial"/>
                <a:sym typeface="Arial"/>
              </a:rPr>
              <a:t>Docker Registry</a:t>
            </a:r>
            <a:r>
              <a:rPr b="0" i="0" lang="en-US" sz="1800" u="none" cap="none" strike="noStrike">
                <a:solidFill>
                  <a:srgbClr val="002060"/>
                </a:solidFill>
                <a:latin typeface="Arial"/>
                <a:ea typeface="Arial"/>
                <a:cs typeface="Arial"/>
                <a:sym typeface="Arial"/>
              </a:rPr>
              <a:t>, you would like to </a:t>
            </a:r>
            <a:r>
              <a:rPr b="1" i="0" lang="en-US" sz="1800" u="none" cap="none" strike="noStrike">
                <a:solidFill>
                  <a:srgbClr val="002060"/>
                </a:solidFill>
                <a:latin typeface="Arial"/>
                <a:ea typeface="Arial"/>
                <a:cs typeface="Arial"/>
                <a:sym typeface="Arial"/>
              </a:rPr>
              <a:t>UPGRADE</a:t>
            </a:r>
            <a:r>
              <a:rPr b="0" i="0" lang="en-US" sz="1800" u="none" cap="none" strike="noStrike">
                <a:solidFill>
                  <a:srgbClr val="002060"/>
                </a:solidFill>
                <a:latin typeface="Arial"/>
                <a:ea typeface="Arial"/>
                <a:cs typeface="Arial"/>
                <a:sym typeface="Arial"/>
              </a:rPr>
              <a:t> your Docker instances seamlessly. However, when you upgrade your instances, you do not want to upgrade all of them at once as we just did. This may impact users accessing our applications, so you may want to upgrade them one after the other. </a:t>
            </a:r>
            <a:endParaRPr b="0" i="0" sz="1800" u="none" cap="none" strike="noStrike">
              <a:solidFill>
                <a:srgbClr val="002060"/>
              </a:solidFill>
              <a:latin typeface="Arial"/>
              <a:ea typeface="Arial"/>
              <a:cs typeface="Arial"/>
              <a:sym typeface="Arial"/>
            </a:endParaRPr>
          </a:p>
        </p:txBody>
      </p:sp>
      <p:sp>
        <p:nvSpPr>
          <p:cNvPr id="1031" name="Google Shape;1031;p130"/>
          <p:cNvSpPr/>
          <p:nvPr/>
        </p:nvSpPr>
        <p:spPr>
          <a:xfrm>
            <a:off x="237082" y="910015"/>
            <a:ext cx="63879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Let’s forget about PODs and other K8s concepts &amp; talk about how to deploy an application in a production environment. </a:t>
            </a:r>
            <a:endParaRPr b="0" i="0" sz="1400" u="none" cap="none" strike="noStrike">
              <a:solidFill>
                <a:srgbClr val="000000"/>
              </a:solidFill>
              <a:latin typeface="Arial"/>
              <a:ea typeface="Arial"/>
              <a:cs typeface="Arial"/>
              <a:sym typeface="Arial"/>
            </a:endParaRPr>
          </a:p>
        </p:txBody>
      </p:sp>
      <p:sp>
        <p:nvSpPr>
          <p:cNvPr id="1032" name="Google Shape;1032;p130"/>
          <p:cNvSpPr/>
          <p:nvPr/>
        </p:nvSpPr>
        <p:spPr>
          <a:xfrm>
            <a:off x="1642973" y="4866405"/>
            <a:ext cx="420339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How this can be done seamlessly? </a:t>
            </a:r>
            <a:endParaRPr b="0" i="0" sz="2000" u="none" cap="none" strike="noStrike">
              <a:solidFill>
                <a:srgbClr val="000000"/>
              </a:solidFill>
              <a:latin typeface="Arial"/>
              <a:ea typeface="Arial"/>
              <a:cs typeface="Arial"/>
              <a:sym typeface="Arial"/>
            </a:endParaRPr>
          </a:p>
        </p:txBody>
      </p:sp>
      <p:pic>
        <p:nvPicPr>
          <p:cNvPr id="1033" name="Google Shape;1033;p130"/>
          <p:cNvPicPr preferRelativeResize="0"/>
          <p:nvPr/>
        </p:nvPicPr>
        <p:blipFill rotWithShape="1">
          <a:blip r:embed="rId5">
            <a:alphaModFix/>
          </a:blip>
          <a:srcRect b="0" l="0" r="0" t="0"/>
          <a:stretch/>
        </p:blipFill>
        <p:spPr>
          <a:xfrm>
            <a:off x="3049422" y="5266515"/>
            <a:ext cx="1390498" cy="1390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1"/>
                                        </p:tgtEl>
                                        <p:attrNameLst>
                                          <p:attrName>style.visibility</p:attrName>
                                        </p:attrNameLst>
                                      </p:cBhvr>
                                      <p:to>
                                        <p:strVal val="visible"/>
                                      </p:to>
                                    </p:set>
                                    <p:anim calcmode="lin" valueType="num">
                                      <p:cBhvr additive="base">
                                        <p:cTn dur="500"/>
                                        <p:tgtEl>
                                          <p:spTgt spid="10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0"/>
                                        </p:tgtEl>
                                        <p:attrNameLst>
                                          <p:attrName>style.visibility</p:attrName>
                                        </p:attrNameLst>
                                      </p:cBhvr>
                                      <p:to>
                                        <p:strVal val="visible"/>
                                      </p:to>
                                    </p:set>
                                    <p:anim calcmode="lin" valueType="num">
                                      <p:cBhvr additive="base">
                                        <p:cTn dur="500"/>
                                        <p:tgtEl>
                                          <p:spTgt spid="10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gtEl>
                                        <p:attrNameLst>
                                          <p:attrName>style.visibility</p:attrName>
                                        </p:attrNameLst>
                                      </p:cBhvr>
                                      <p:to>
                                        <p:strVal val="visible"/>
                                      </p:to>
                                    </p:set>
                                    <p:anim calcmode="lin" valueType="num">
                                      <p:cBhvr additive="base">
                                        <p:cTn dur="500"/>
                                        <p:tgtEl>
                                          <p:spTgt spid="10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3"/>
                                        </p:tgtEl>
                                        <p:attrNameLst>
                                          <p:attrName>style.visibility</p:attrName>
                                        </p:attrNameLst>
                                      </p:cBhvr>
                                      <p:to>
                                        <p:strVal val="visible"/>
                                      </p:to>
                                    </p:set>
                                    <p:anim calcmode="lin" valueType="num">
                                      <p:cBhvr additive="base">
                                        <p:cTn dur="500"/>
                                        <p:tgtEl>
                                          <p:spTgt spid="10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descr="A picture containing drawing&#10;&#10;Description automatically generated" id="1039" name="Google Shape;1039;p13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1040" name="Google Shape;1040;p131"/>
          <p:cNvPicPr preferRelativeResize="0"/>
          <p:nvPr/>
        </p:nvPicPr>
        <p:blipFill rotWithShape="1">
          <a:blip r:embed="rId4">
            <a:alphaModFix/>
          </a:blip>
          <a:srcRect b="0" l="0" r="818" t="24241"/>
          <a:stretch/>
        </p:blipFill>
        <p:spPr>
          <a:xfrm>
            <a:off x="237082" y="1541645"/>
            <a:ext cx="11657615" cy="3593553"/>
          </a:xfrm>
          <a:prstGeom prst="rect">
            <a:avLst/>
          </a:prstGeom>
          <a:noFill/>
          <a:ln>
            <a:noFill/>
          </a:ln>
        </p:spPr>
      </p:pic>
      <p:sp>
        <p:nvSpPr>
          <p:cNvPr id="1041" name="Google Shape;1041;p131"/>
          <p:cNvSpPr/>
          <p:nvPr/>
        </p:nvSpPr>
        <p:spPr>
          <a:xfrm>
            <a:off x="237082" y="140648"/>
            <a:ext cx="9760358"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2060"/>
                </a:solidFill>
                <a:latin typeface="Arial"/>
                <a:ea typeface="Arial"/>
                <a:cs typeface="Arial"/>
                <a:sym typeface="Arial"/>
              </a:rPr>
              <a:t>K8s </a:t>
            </a:r>
            <a:r>
              <a:rPr b="1" i="0" lang="en-US" sz="3200" u="none" cap="none" strike="noStrike">
                <a:solidFill>
                  <a:srgbClr val="003C71"/>
                </a:solidFill>
                <a:latin typeface="Arial"/>
                <a:ea typeface="Arial"/>
                <a:cs typeface="Arial"/>
                <a:sym typeface="Arial"/>
              </a:rPr>
              <a:t>Deployment – Recreate vs. Rolling Update </a:t>
            </a:r>
            <a:endParaRPr b="1" i="0" sz="3200" u="none" cap="none" strike="noStrike">
              <a:solidFill>
                <a:srgbClr val="003C7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descr="A picture containing drawing&#10;&#10;Description automatically generated" id="1047" name="Google Shape;1047;p13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048" name="Google Shape;1048;p132"/>
          <p:cNvSpPr/>
          <p:nvPr/>
        </p:nvSpPr>
        <p:spPr>
          <a:xfrm>
            <a:off x="262928" y="258628"/>
            <a:ext cx="844419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Scaling Applications with Kubernetes</a:t>
            </a:r>
            <a:endParaRPr b="1" i="0" sz="3200" u="none" cap="none" strike="noStrike">
              <a:solidFill>
                <a:srgbClr val="003C71"/>
              </a:solidFill>
              <a:latin typeface="Arial"/>
              <a:ea typeface="Arial"/>
              <a:cs typeface="Arial"/>
              <a:sym typeface="Arial"/>
            </a:endParaRPr>
          </a:p>
        </p:txBody>
      </p:sp>
      <p:sp>
        <p:nvSpPr>
          <p:cNvPr id="1049" name="Google Shape;1049;p132"/>
          <p:cNvSpPr/>
          <p:nvPr/>
        </p:nvSpPr>
        <p:spPr>
          <a:xfrm>
            <a:off x="262928" y="942350"/>
            <a:ext cx="113601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63737"/>
                </a:solidFill>
                <a:latin typeface="Spectral"/>
                <a:ea typeface="Spectral"/>
                <a:cs typeface="Spectral"/>
                <a:sym typeface="Spectral"/>
              </a:rPr>
              <a:t>K8s provides powerful scaling mechanisms to ensure applications can handle varying workloads efficiently. </a:t>
            </a:r>
            <a:endParaRPr b="0" i="0" sz="1800" u="none" cap="none" strike="noStrike">
              <a:solidFill>
                <a:srgbClr val="000000"/>
              </a:solidFill>
              <a:latin typeface="Arial"/>
              <a:ea typeface="Arial"/>
              <a:cs typeface="Arial"/>
              <a:sym typeface="Arial"/>
            </a:endParaRPr>
          </a:p>
        </p:txBody>
      </p:sp>
      <p:sp>
        <p:nvSpPr>
          <p:cNvPr id="1050" name="Google Shape;1050;p132"/>
          <p:cNvSpPr/>
          <p:nvPr/>
        </p:nvSpPr>
        <p:spPr>
          <a:xfrm>
            <a:off x="355600" y="1975249"/>
            <a:ext cx="739771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7030A0"/>
                </a:solidFill>
                <a:latin typeface="Arial"/>
                <a:ea typeface="Arial"/>
                <a:cs typeface="Arial"/>
                <a:sym typeface="Arial"/>
              </a:rPr>
              <a:t>Pod-Level Scaling:</a:t>
            </a:r>
            <a:r>
              <a:rPr b="0" i="0" lang="en-US" sz="1800" u="none" cap="none" strike="noStrike">
                <a:solidFill>
                  <a:srgbClr val="7030A0"/>
                </a:solidFill>
                <a:latin typeface="Arial"/>
                <a:ea typeface="Arial"/>
                <a:cs typeface="Arial"/>
                <a:sym typeface="Arial"/>
              </a:rPr>
              <a:t> </a:t>
            </a:r>
            <a:endParaRPr b="0" i="0" sz="18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63737"/>
                </a:solidFill>
                <a:latin typeface="Arial"/>
                <a:ea typeface="Arial"/>
                <a:cs typeface="Arial"/>
                <a:sym typeface="Arial"/>
              </a:rPr>
              <a:t>Increasing or decreasing the number of Pods running in a Deployment. It is achieved using the </a:t>
            </a:r>
            <a:r>
              <a:rPr b="0" i="0" lang="en-US" sz="1800" u="none" cap="none" strike="noStrike">
                <a:solidFill>
                  <a:srgbClr val="7030A0"/>
                </a:solidFill>
                <a:latin typeface="Arial"/>
                <a:ea typeface="Arial"/>
                <a:cs typeface="Arial"/>
                <a:sym typeface="Arial"/>
              </a:rPr>
              <a:t>Horizontal Pod Auto-scaler (HPA).</a:t>
            </a:r>
            <a:endParaRPr b="0" i="0" sz="1800" u="none" cap="none" strike="noStrike">
              <a:solidFill>
                <a:srgbClr val="7030A0"/>
              </a:solidFill>
              <a:latin typeface="Arial"/>
              <a:ea typeface="Arial"/>
              <a:cs typeface="Arial"/>
              <a:sym typeface="Arial"/>
            </a:endParaRPr>
          </a:p>
        </p:txBody>
      </p:sp>
      <p:pic>
        <p:nvPicPr>
          <p:cNvPr id="1051" name="Google Shape;1051;p132"/>
          <p:cNvPicPr preferRelativeResize="0"/>
          <p:nvPr/>
        </p:nvPicPr>
        <p:blipFill rotWithShape="1">
          <a:blip r:embed="rId4">
            <a:alphaModFix/>
          </a:blip>
          <a:srcRect b="37275" l="4549" r="66196" t="37680"/>
          <a:stretch/>
        </p:blipFill>
        <p:spPr>
          <a:xfrm>
            <a:off x="8160210" y="1975249"/>
            <a:ext cx="2913513" cy="1289472"/>
          </a:xfrm>
          <a:prstGeom prst="rect">
            <a:avLst/>
          </a:prstGeom>
          <a:noFill/>
          <a:ln>
            <a:noFill/>
          </a:ln>
        </p:spPr>
      </p:pic>
      <p:pic>
        <p:nvPicPr>
          <p:cNvPr id="1052" name="Google Shape;1052;p132"/>
          <p:cNvPicPr preferRelativeResize="0"/>
          <p:nvPr/>
        </p:nvPicPr>
        <p:blipFill rotWithShape="1">
          <a:blip r:embed="rId4">
            <a:alphaModFix/>
          </a:blip>
          <a:srcRect b="24559" l="67371" r="2658" t="28911"/>
          <a:stretch/>
        </p:blipFill>
        <p:spPr>
          <a:xfrm>
            <a:off x="8160210" y="3772798"/>
            <a:ext cx="3043243" cy="2442746"/>
          </a:xfrm>
          <a:prstGeom prst="rect">
            <a:avLst/>
          </a:prstGeom>
          <a:noFill/>
          <a:ln>
            <a:noFill/>
          </a:ln>
        </p:spPr>
      </p:pic>
      <p:sp>
        <p:nvSpPr>
          <p:cNvPr id="1053" name="Google Shape;1053;p132"/>
          <p:cNvSpPr/>
          <p:nvPr/>
        </p:nvSpPr>
        <p:spPr>
          <a:xfrm>
            <a:off x="355600" y="3986191"/>
            <a:ext cx="700024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7030A0"/>
                </a:solidFill>
                <a:latin typeface="Arial"/>
                <a:ea typeface="Arial"/>
                <a:cs typeface="Arial"/>
                <a:sym typeface="Arial"/>
              </a:rPr>
              <a:t>Cluster-Level Scaling:</a:t>
            </a:r>
            <a:r>
              <a:rPr b="0" i="0" lang="en-US" sz="1800" u="none" cap="none" strike="noStrike">
                <a:solidFill>
                  <a:srgbClr val="7030A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63737"/>
                </a:solidFill>
                <a:latin typeface="Arial"/>
                <a:ea typeface="Arial"/>
                <a:cs typeface="Arial"/>
                <a:sym typeface="Arial"/>
              </a:rPr>
              <a:t>Dynamically adding or removing nodes in a Kubernetes cluster to accommodate changing resource demands. It is managed by the </a:t>
            </a:r>
            <a:r>
              <a:rPr b="1" i="0" lang="en-US" sz="1800" u="none" cap="none" strike="noStrike">
                <a:solidFill>
                  <a:srgbClr val="363737"/>
                </a:solidFill>
                <a:latin typeface="Arial"/>
                <a:ea typeface="Arial"/>
                <a:cs typeface="Arial"/>
                <a:sym typeface="Arial"/>
              </a:rPr>
              <a:t>Cluster Auto-scaler.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descr="A picture containing drawing&#10;&#10;Description automatically generated" id="1059" name="Google Shape;1059;p13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060" name="Google Shape;1060;p133"/>
          <p:cNvSpPr/>
          <p:nvPr/>
        </p:nvSpPr>
        <p:spPr>
          <a:xfrm>
            <a:off x="262928" y="258628"/>
            <a:ext cx="929574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Scaling Applications with Kubernetes (HPA)</a:t>
            </a:r>
            <a:endParaRPr b="1" i="0" sz="3200" u="none" cap="none" strike="noStrike">
              <a:solidFill>
                <a:srgbClr val="003C71"/>
              </a:solidFill>
              <a:latin typeface="Arial"/>
              <a:ea typeface="Arial"/>
              <a:cs typeface="Arial"/>
              <a:sym typeface="Arial"/>
            </a:endParaRPr>
          </a:p>
        </p:txBody>
      </p:sp>
      <p:pic>
        <p:nvPicPr>
          <p:cNvPr id="1061" name="Google Shape;1061;p133"/>
          <p:cNvPicPr preferRelativeResize="0"/>
          <p:nvPr/>
        </p:nvPicPr>
        <p:blipFill rotWithShape="1">
          <a:blip r:embed="rId4">
            <a:alphaModFix/>
          </a:blip>
          <a:srcRect b="5729" l="8790" r="11680" t="2604"/>
          <a:stretch/>
        </p:blipFill>
        <p:spPr>
          <a:xfrm>
            <a:off x="5412039" y="1019175"/>
            <a:ext cx="6590162" cy="5248275"/>
          </a:xfrm>
          <a:prstGeom prst="rect">
            <a:avLst/>
          </a:prstGeom>
          <a:noFill/>
          <a:ln cap="flat" cmpd="sng" w="9525">
            <a:solidFill>
              <a:schemeClr val="dk1"/>
            </a:solidFill>
            <a:prstDash val="solid"/>
            <a:round/>
            <a:headEnd len="sm" w="sm" type="none"/>
            <a:tailEnd len="sm" w="sm" type="none"/>
          </a:ln>
        </p:spPr>
      </p:pic>
      <p:pic>
        <p:nvPicPr>
          <p:cNvPr id="1062" name="Google Shape;1062;p133"/>
          <p:cNvPicPr preferRelativeResize="0"/>
          <p:nvPr/>
        </p:nvPicPr>
        <p:blipFill rotWithShape="1">
          <a:blip r:embed="rId5">
            <a:alphaModFix/>
          </a:blip>
          <a:srcRect b="0" l="0" r="5637" t="0"/>
          <a:stretch/>
        </p:blipFill>
        <p:spPr>
          <a:xfrm>
            <a:off x="1598808" y="1019175"/>
            <a:ext cx="3468491" cy="4763199"/>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descr="A picture containing drawing&#10;&#10;Description automatically generated" id="1068" name="Google Shape;1068;p13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069" name="Google Shape;1069;p134"/>
          <p:cNvSpPr/>
          <p:nvPr/>
        </p:nvSpPr>
        <p:spPr>
          <a:xfrm>
            <a:off x="262928" y="258628"/>
            <a:ext cx="1159379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Scaling Applications with Kubernetes (Cluster Auto-scaler)</a:t>
            </a:r>
            <a:endParaRPr b="1" i="0" sz="3200" u="none" cap="none" strike="noStrike">
              <a:solidFill>
                <a:srgbClr val="003C71"/>
              </a:solidFill>
              <a:latin typeface="Arial"/>
              <a:ea typeface="Arial"/>
              <a:cs typeface="Arial"/>
              <a:sym typeface="Arial"/>
            </a:endParaRPr>
          </a:p>
        </p:txBody>
      </p:sp>
      <p:pic>
        <p:nvPicPr>
          <p:cNvPr id="1070" name="Google Shape;1070;p134"/>
          <p:cNvPicPr preferRelativeResize="0"/>
          <p:nvPr/>
        </p:nvPicPr>
        <p:blipFill rotWithShape="1">
          <a:blip r:embed="rId4">
            <a:alphaModFix/>
          </a:blip>
          <a:srcRect b="5710" l="3686" r="4950" t="2833"/>
          <a:stretch/>
        </p:blipFill>
        <p:spPr>
          <a:xfrm>
            <a:off x="4795520" y="1564640"/>
            <a:ext cx="7264400" cy="5022301"/>
          </a:xfrm>
          <a:prstGeom prst="rect">
            <a:avLst/>
          </a:prstGeom>
          <a:noFill/>
          <a:ln cap="flat" cmpd="sng" w="9525">
            <a:solidFill>
              <a:schemeClr val="dk1"/>
            </a:solidFill>
            <a:prstDash val="solid"/>
            <a:round/>
            <a:headEnd len="sm" w="sm" type="none"/>
            <a:tailEnd len="sm" w="sm" type="none"/>
          </a:ln>
        </p:spPr>
      </p:pic>
      <p:sp>
        <p:nvSpPr>
          <p:cNvPr id="1071" name="Google Shape;1071;p134"/>
          <p:cNvSpPr/>
          <p:nvPr/>
        </p:nvSpPr>
        <p:spPr>
          <a:xfrm>
            <a:off x="116034" y="885469"/>
            <a:ext cx="108825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63737"/>
                </a:solidFill>
                <a:latin typeface="Arial"/>
                <a:ea typeface="Arial"/>
                <a:cs typeface="Arial"/>
                <a:sym typeface="Arial"/>
              </a:rPr>
              <a:t>The Cluster Auto-scaler automatically adjusts the number of nodes in a Kubernetes cluster. </a:t>
            </a:r>
            <a:endParaRPr b="0" i="0" sz="1800" u="none" cap="none" strike="noStrike">
              <a:solidFill>
                <a:srgbClr val="000000"/>
              </a:solidFill>
              <a:latin typeface="Arial"/>
              <a:ea typeface="Arial"/>
              <a:cs typeface="Arial"/>
              <a:sym typeface="Arial"/>
            </a:endParaRPr>
          </a:p>
        </p:txBody>
      </p:sp>
      <p:sp>
        <p:nvSpPr>
          <p:cNvPr id="1072" name="Google Shape;1072;p134"/>
          <p:cNvSpPr/>
          <p:nvPr/>
        </p:nvSpPr>
        <p:spPr>
          <a:xfrm>
            <a:off x="207474" y="1756889"/>
            <a:ext cx="4486358" cy="10156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363737"/>
                </a:solidFill>
                <a:latin typeface="Arial"/>
                <a:ea typeface="Arial"/>
                <a:cs typeface="Arial"/>
                <a:sym typeface="Arial"/>
              </a:rPr>
              <a:t>If the Pods cannot be scheduled due to insufficient resources, the </a:t>
            </a:r>
            <a:r>
              <a:rPr b="1" i="0" lang="en-US" sz="2000" u="none" cap="none" strike="noStrike">
                <a:solidFill>
                  <a:srgbClr val="363737"/>
                </a:solidFill>
                <a:latin typeface="Arial"/>
                <a:ea typeface="Arial"/>
                <a:cs typeface="Arial"/>
                <a:sym typeface="Arial"/>
              </a:rPr>
              <a:t>Cluster Auto-scaler </a:t>
            </a:r>
            <a:r>
              <a:rPr b="0" i="0" lang="en-US" sz="2000" u="none" cap="none" strike="noStrike">
                <a:solidFill>
                  <a:srgbClr val="363737"/>
                </a:solidFill>
                <a:latin typeface="Arial"/>
                <a:ea typeface="Arial"/>
                <a:cs typeface="Arial"/>
                <a:sym typeface="Arial"/>
              </a:rPr>
              <a:t>adds </a:t>
            </a:r>
            <a:r>
              <a:rPr b="1" i="0" lang="en-US" sz="2000" u="none" cap="none" strike="noStrike">
                <a:solidFill>
                  <a:srgbClr val="363737"/>
                </a:solidFill>
                <a:latin typeface="Arial"/>
                <a:ea typeface="Arial"/>
                <a:cs typeface="Arial"/>
                <a:sym typeface="Arial"/>
              </a:rPr>
              <a:t>Nodes</a:t>
            </a:r>
            <a:r>
              <a:rPr b="0" i="0" lang="en-US" sz="2000" u="none" cap="none" strike="noStrike">
                <a:solidFill>
                  <a:srgbClr val="363737"/>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73" name="Google Shape;1073;p134"/>
          <p:cNvSpPr/>
          <p:nvPr/>
        </p:nvSpPr>
        <p:spPr>
          <a:xfrm>
            <a:off x="207474" y="3038274"/>
            <a:ext cx="4151078" cy="132343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363737"/>
                </a:solidFill>
                <a:latin typeface="Arial"/>
                <a:ea typeface="Arial"/>
                <a:cs typeface="Arial"/>
                <a:sym typeface="Arial"/>
              </a:rPr>
              <a:t>When nodes are underutilized (for example, no Pods running), it removes nodes to optimize resource costs.</a:t>
            </a:r>
            <a:endParaRPr b="0" i="0" sz="1400" u="none" cap="none" strike="noStrike">
              <a:solidFill>
                <a:srgbClr val="000000"/>
              </a:solidFill>
              <a:latin typeface="Arial"/>
              <a:ea typeface="Arial"/>
              <a:cs typeface="Arial"/>
              <a:sym typeface="Arial"/>
            </a:endParaRPr>
          </a:p>
        </p:txBody>
      </p:sp>
      <p:sp>
        <p:nvSpPr>
          <p:cNvPr id="1074" name="Google Shape;1074;p134"/>
          <p:cNvSpPr/>
          <p:nvPr/>
        </p:nvSpPr>
        <p:spPr>
          <a:xfrm>
            <a:off x="207474" y="4701668"/>
            <a:ext cx="4679486"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363737"/>
                </a:solidFill>
                <a:latin typeface="Arial"/>
                <a:ea typeface="Arial"/>
                <a:cs typeface="Arial"/>
                <a:sym typeface="Arial"/>
              </a:rPr>
              <a:t>Nodes can be VM or Bare Metal Servers.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descr="A picture containing drawing&#10;&#10;Description automatically generated" id="1080" name="Google Shape;1080;p13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081" name="Google Shape;1081;p135"/>
          <p:cNvSpPr/>
          <p:nvPr/>
        </p:nvSpPr>
        <p:spPr>
          <a:xfrm>
            <a:off x="212128" y="162623"/>
            <a:ext cx="470531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Lecture #4 Summary</a:t>
            </a:r>
            <a:endParaRPr b="1" i="0" sz="3200" u="none" cap="none" strike="noStrike">
              <a:solidFill>
                <a:srgbClr val="003C71"/>
              </a:solidFill>
              <a:latin typeface="Arial"/>
              <a:ea typeface="Arial"/>
              <a:cs typeface="Arial"/>
              <a:sym typeface="Arial"/>
            </a:endParaRPr>
          </a:p>
        </p:txBody>
      </p:sp>
      <p:pic>
        <p:nvPicPr>
          <p:cNvPr id="1082" name="Google Shape;1082;p135"/>
          <p:cNvPicPr preferRelativeResize="0"/>
          <p:nvPr/>
        </p:nvPicPr>
        <p:blipFill rotWithShape="1">
          <a:blip r:embed="rId4">
            <a:alphaModFix/>
          </a:blip>
          <a:srcRect b="30482" l="958" r="46353" t="8373"/>
          <a:stretch/>
        </p:blipFill>
        <p:spPr>
          <a:xfrm>
            <a:off x="6704556" y="162623"/>
            <a:ext cx="5303226" cy="6595465"/>
          </a:xfrm>
          <a:prstGeom prst="rect">
            <a:avLst/>
          </a:prstGeom>
          <a:noFill/>
          <a:ln>
            <a:noFill/>
          </a:ln>
        </p:spPr>
      </p:pic>
      <p:pic>
        <p:nvPicPr>
          <p:cNvPr id="1083" name="Google Shape;1083;p135"/>
          <p:cNvPicPr preferRelativeResize="0"/>
          <p:nvPr/>
        </p:nvPicPr>
        <p:blipFill rotWithShape="1">
          <a:blip r:embed="rId4">
            <a:alphaModFix/>
          </a:blip>
          <a:srcRect b="30808" l="53838" r="1809" t="7890"/>
          <a:stretch/>
        </p:blipFill>
        <p:spPr>
          <a:xfrm>
            <a:off x="2564784" y="744718"/>
            <a:ext cx="4039438" cy="59832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pic>
        <p:nvPicPr>
          <p:cNvPr descr="A picture containing drawing&#10;&#10;Description automatically generated" id="1089" name="Google Shape;1089;p13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090" name="Google Shape;1090;p136"/>
          <p:cNvSpPr/>
          <p:nvPr/>
        </p:nvSpPr>
        <p:spPr>
          <a:xfrm>
            <a:off x="212128" y="162623"/>
            <a:ext cx="470531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Lecture #4 Summary</a:t>
            </a:r>
            <a:endParaRPr b="1" i="0" sz="3200" u="none" cap="none" strike="noStrike">
              <a:solidFill>
                <a:srgbClr val="003C71"/>
              </a:solidFill>
              <a:latin typeface="Arial"/>
              <a:ea typeface="Arial"/>
              <a:cs typeface="Arial"/>
              <a:sym typeface="Arial"/>
            </a:endParaRPr>
          </a:p>
        </p:txBody>
      </p:sp>
      <p:sp>
        <p:nvSpPr>
          <p:cNvPr id="1091" name="Google Shape;1091;p136"/>
          <p:cNvSpPr/>
          <p:nvPr/>
        </p:nvSpPr>
        <p:spPr>
          <a:xfrm>
            <a:off x="1484388" y="950598"/>
            <a:ext cx="10774166" cy="5509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K8s solves challenges like </a:t>
            </a:r>
            <a:r>
              <a:rPr b="0" i="0" lang="en-US" sz="1600" u="none" cap="none" strike="noStrike">
                <a:solidFill>
                  <a:schemeClr val="accent1"/>
                </a:solidFill>
                <a:latin typeface="Arial"/>
                <a:ea typeface="Arial"/>
                <a:cs typeface="Arial"/>
                <a:sym typeface="Arial"/>
              </a:rPr>
              <a:t>container sprawl, scaling, and failure recovery through automated orchestration</a:t>
            </a:r>
            <a:r>
              <a:rPr b="0" i="0" lang="en-US"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K8s operates using a Control Plane and a group of Nodes.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The </a:t>
            </a:r>
            <a:r>
              <a:rPr b="1" i="0" lang="en-US" sz="1600" u="none" cap="none" strike="noStrike">
                <a:solidFill>
                  <a:schemeClr val="accent1"/>
                </a:solidFill>
                <a:latin typeface="Arial"/>
                <a:ea typeface="Arial"/>
                <a:cs typeface="Arial"/>
                <a:sym typeface="Arial"/>
              </a:rPr>
              <a:t>Control Plane </a:t>
            </a:r>
            <a:r>
              <a:rPr b="0" i="0" lang="en-US" sz="1600" u="none" cap="none" strike="noStrike">
                <a:solidFill>
                  <a:srgbClr val="000000"/>
                </a:solidFill>
                <a:latin typeface="Arial"/>
                <a:ea typeface="Arial"/>
                <a:cs typeface="Arial"/>
                <a:sym typeface="Arial"/>
              </a:rPr>
              <a:t>manages the cluster state and includes components such as:</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API Server, ETCD, Controller Manager, and Scheduler.</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The </a:t>
            </a:r>
            <a:r>
              <a:rPr b="1" i="0" lang="en-US" sz="1600" u="none" cap="none" strike="noStrike">
                <a:solidFill>
                  <a:schemeClr val="accent1"/>
                </a:solidFill>
                <a:latin typeface="Arial"/>
                <a:ea typeface="Arial"/>
                <a:cs typeface="Arial"/>
                <a:sym typeface="Arial"/>
              </a:rPr>
              <a:t>Nodes</a:t>
            </a:r>
            <a:r>
              <a:rPr b="0" i="0" lang="en-US" sz="1600" u="none" cap="none" strike="noStrike">
                <a:solidFill>
                  <a:srgbClr val="000000"/>
                </a:solidFill>
                <a:latin typeface="Arial"/>
                <a:ea typeface="Arial"/>
                <a:cs typeface="Arial"/>
                <a:sym typeface="Arial"/>
              </a:rPr>
              <a:t> contain the </a:t>
            </a:r>
            <a:r>
              <a:rPr b="1" i="0" lang="en-US" sz="1600" u="none" cap="none" strike="noStrike">
                <a:solidFill>
                  <a:srgbClr val="000000"/>
                </a:solidFill>
                <a:latin typeface="Arial"/>
                <a:ea typeface="Arial"/>
                <a:cs typeface="Arial"/>
                <a:sym typeface="Arial"/>
              </a:rPr>
              <a:t>Kubelet</a:t>
            </a:r>
            <a:r>
              <a:rPr b="0" i="0" lang="en-US" sz="1600" u="none" cap="none" strike="noStrike">
                <a:solidFill>
                  <a:srgbClr val="000000"/>
                </a:solidFill>
                <a:latin typeface="Arial"/>
                <a:ea typeface="Arial"/>
                <a:cs typeface="Arial"/>
                <a:sym typeface="Arial"/>
              </a:rPr>
              <a:t> and </a:t>
            </a:r>
            <a:r>
              <a:rPr b="1" i="0" lang="en-US" sz="1600" u="none" cap="none" strike="noStrike">
                <a:solidFill>
                  <a:srgbClr val="000000"/>
                </a:solidFill>
                <a:latin typeface="Arial"/>
                <a:ea typeface="Arial"/>
                <a:cs typeface="Arial"/>
                <a:sym typeface="Arial"/>
              </a:rPr>
              <a:t>Kube-proxy.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Some core K8s concepts are </a:t>
            </a:r>
            <a:r>
              <a:rPr b="0" i="0" lang="en-US" sz="1600" u="sng" cap="none" strike="noStrike">
                <a:solidFill>
                  <a:srgbClr val="000000"/>
                </a:solidFill>
                <a:latin typeface="Arial"/>
                <a:ea typeface="Arial"/>
                <a:cs typeface="Arial"/>
                <a:sym typeface="Arial"/>
              </a:rPr>
              <a:t>Pods, Deployments, Services, ConfigMaps, Secrets, and Persistent Volumes</a:t>
            </a:r>
            <a:r>
              <a:rPr b="0" i="0" lang="en-US"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A </a:t>
            </a:r>
            <a:r>
              <a:rPr b="1" i="0" lang="en-US" sz="1600" u="none" cap="none" strike="noStrike">
                <a:solidFill>
                  <a:schemeClr val="accent1"/>
                </a:solidFill>
                <a:latin typeface="Arial"/>
                <a:ea typeface="Arial"/>
                <a:cs typeface="Arial"/>
                <a:sym typeface="Arial"/>
              </a:rPr>
              <a:t>Pod</a:t>
            </a:r>
            <a:r>
              <a:rPr b="0" i="0" lang="en-US" sz="1600" u="none" cap="none" strike="noStrike">
                <a:solidFill>
                  <a:srgbClr val="000000"/>
                </a:solidFill>
                <a:latin typeface="Arial"/>
                <a:ea typeface="Arial"/>
                <a:cs typeface="Arial"/>
                <a:sym typeface="Arial"/>
              </a:rPr>
              <a:t> is the smallest and simplest unit in K8s that represents a single instance of a running process.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A </a:t>
            </a:r>
            <a:r>
              <a:rPr b="1" i="0" lang="en-US" sz="1600" u="none" cap="none" strike="noStrike">
                <a:solidFill>
                  <a:schemeClr val="accent1"/>
                </a:solidFill>
                <a:latin typeface="Arial"/>
                <a:ea typeface="Arial"/>
                <a:cs typeface="Arial"/>
                <a:sym typeface="Arial"/>
              </a:rPr>
              <a:t>Deployment</a:t>
            </a:r>
            <a:r>
              <a:rPr b="0" i="0" lang="en-US" sz="1600" u="none" cap="none" strike="noStrike">
                <a:solidFill>
                  <a:srgbClr val="000000"/>
                </a:solidFill>
                <a:latin typeface="Arial"/>
                <a:ea typeface="Arial"/>
                <a:cs typeface="Arial"/>
                <a:sym typeface="Arial"/>
              </a:rPr>
              <a:t> in K8s is a higher-level abstraction that manages Pods &amp; ensures they run consistently/reliably.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In K8s, a </a:t>
            </a:r>
            <a:r>
              <a:rPr b="1" i="0" lang="en-US" sz="1600" u="none" cap="none" strike="noStrike">
                <a:solidFill>
                  <a:schemeClr val="accent1"/>
                </a:solidFill>
                <a:latin typeface="Arial"/>
                <a:ea typeface="Arial"/>
                <a:cs typeface="Arial"/>
                <a:sym typeface="Arial"/>
              </a:rPr>
              <a:t>Service</a:t>
            </a:r>
            <a:r>
              <a:rPr b="0" i="0" lang="en-US" sz="1600" u="none" cap="none" strike="noStrike">
                <a:solidFill>
                  <a:srgbClr val="000000"/>
                </a:solidFill>
                <a:latin typeface="Arial"/>
                <a:ea typeface="Arial"/>
                <a:cs typeface="Arial"/>
                <a:sym typeface="Arial"/>
              </a:rPr>
              <a:t> is an abstraction that provides a stable way to expose and access a set of Pods.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K8s provides </a:t>
            </a:r>
            <a:r>
              <a:rPr b="1" i="0" lang="en-US" sz="1600" u="none" cap="none" strike="noStrike">
                <a:solidFill>
                  <a:schemeClr val="accent1"/>
                </a:solidFill>
                <a:latin typeface="Arial"/>
                <a:ea typeface="Arial"/>
                <a:cs typeface="Arial"/>
                <a:sym typeface="Arial"/>
              </a:rPr>
              <a:t>ConfigMaps</a:t>
            </a:r>
            <a:r>
              <a:rPr b="0" i="0" lang="en-US" sz="1600" u="none" cap="none" strike="noStrike">
                <a:solidFill>
                  <a:srgbClr val="000000"/>
                </a:solidFill>
                <a:latin typeface="Arial"/>
                <a:ea typeface="Arial"/>
                <a:cs typeface="Arial"/>
                <a:sym typeface="Arial"/>
              </a:rPr>
              <a:t> and </a:t>
            </a:r>
            <a:r>
              <a:rPr b="1" i="0" lang="en-US" sz="1600" u="none" cap="none" strike="noStrike">
                <a:solidFill>
                  <a:schemeClr val="accent1"/>
                </a:solidFill>
                <a:latin typeface="Arial"/>
                <a:ea typeface="Arial"/>
                <a:cs typeface="Arial"/>
                <a:sym typeface="Arial"/>
              </a:rPr>
              <a:t>Secrets</a:t>
            </a:r>
            <a:r>
              <a:rPr b="0" i="0" lang="en-US" sz="1600" u="none" cap="none" strike="noStrike">
                <a:solidFill>
                  <a:srgbClr val="000000"/>
                </a:solidFill>
                <a:latin typeface="Arial"/>
                <a:ea typeface="Arial"/>
                <a:cs typeface="Arial"/>
                <a:sym typeface="Arial"/>
              </a:rPr>
              <a:t> to manage application configurations and sensitive data.</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To manage stateful applications in K8s, we need </a:t>
            </a:r>
            <a:r>
              <a:rPr b="0" i="0" lang="en-US" sz="1600" u="none" cap="none" strike="noStrike">
                <a:solidFill>
                  <a:schemeClr val="accent1"/>
                </a:solidFill>
                <a:latin typeface="Arial"/>
                <a:ea typeface="Arial"/>
                <a:cs typeface="Arial"/>
                <a:sym typeface="Arial"/>
              </a:rPr>
              <a:t>Persistent Volumes (</a:t>
            </a:r>
            <a:r>
              <a:rPr b="1" i="0" lang="en-US" sz="1600" u="none" cap="none" strike="noStrike">
                <a:solidFill>
                  <a:schemeClr val="accent1"/>
                </a:solidFill>
                <a:latin typeface="Arial"/>
                <a:ea typeface="Arial"/>
                <a:cs typeface="Arial"/>
                <a:sym typeface="Arial"/>
              </a:rPr>
              <a:t>PVs</a:t>
            </a:r>
            <a:r>
              <a:rPr b="0" i="0" lang="en-US" sz="1600" u="none" cap="none" strike="noStrike">
                <a:solidFill>
                  <a:schemeClr val="accent1"/>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and </a:t>
            </a:r>
            <a:r>
              <a:rPr b="0" i="0" lang="en-US" sz="1600" u="none" cap="none" strike="noStrike">
                <a:solidFill>
                  <a:schemeClr val="accent1"/>
                </a:solidFill>
                <a:latin typeface="Arial"/>
                <a:ea typeface="Arial"/>
                <a:cs typeface="Arial"/>
                <a:sym typeface="Arial"/>
              </a:rPr>
              <a:t>Persistent Volume Claims (</a:t>
            </a:r>
            <a:r>
              <a:rPr b="1" i="0" lang="en-US" sz="1600" u="none" cap="none" strike="noStrike">
                <a:solidFill>
                  <a:schemeClr val="accent1"/>
                </a:solidFill>
                <a:latin typeface="Arial"/>
                <a:ea typeface="Arial"/>
                <a:cs typeface="Arial"/>
                <a:sym typeface="Arial"/>
              </a:rPr>
              <a:t>PVCs</a:t>
            </a:r>
            <a:r>
              <a:rPr b="0" i="0" lang="en-US" sz="1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K8s provides </a:t>
            </a:r>
            <a:r>
              <a:rPr b="1" i="0" lang="en-US" sz="1600" u="none" cap="none" strike="noStrike">
                <a:solidFill>
                  <a:schemeClr val="accent1"/>
                </a:solidFill>
                <a:latin typeface="Arial"/>
                <a:ea typeface="Arial"/>
                <a:cs typeface="Arial"/>
                <a:sym typeface="Arial"/>
              </a:rPr>
              <a:t>powerful scaling mechanisms </a:t>
            </a:r>
            <a:r>
              <a:rPr b="0" i="0" lang="en-US" sz="1600" u="none" cap="none" strike="noStrike">
                <a:solidFill>
                  <a:srgbClr val="000000"/>
                </a:solidFill>
                <a:latin typeface="Arial"/>
                <a:ea typeface="Arial"/>
                <a:cs typeface="Arial"/>
                <a:sym typeface="Arial"/>
              </a:rPr>
              <a:t>to ensure applications can handle varying workloads efficiently. </a:t>
            </a:r>
            <a:endParaRPr b="0" i="0" sz="1400" u="none" cap="none" strike="noStrike">
              <a:solidFill>
                <a:srgbClr val="000000"/>
              </a:solidFill>
              <a:latin typeface="Arial"/>
              <a:ea typeface="Arial"/>
              <a:cs typeface="Arial"/>
              <a:sym typeface="Arial"/>
            </a:endParaRPr>
          </a:p>
        </p:txBody>
      </p:sp>
      <p:sp>
        <p:nvSpPr>
          <p:cNvPr id="1092" name="Google Shape;1092;p136"/>
          <p:cNvSpPr txBox="1"/>
          <p:nvPr/>
        </p:nvSpPr>
        <p:spPr>
          <a:xfrm>
            <a:off x="5099925" y="347200"/>
            <a:ext cx="58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Play This: </a:t>
            </a:r>
            <a:r>
              <a:rPr lang="en-US" u="sng">
                <a:solidFill>
                  <a:schemeClr val="hlink"/>
                </a:solidFill>
                <a:hlinkClick r:id="rId4"/>
              </a:rPr>
              <a:t>https://www.youtube.com/watch?v=QEzbZKtLi-g</a:t>
            </a:r>
            <a:r>
              <a:rPr lang="en-US"/>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3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r>
              <a:rPr lang="en-US"/>
              <a:t>Introduction: 1-</a:t>
            </a:r>
            <a:fld id="{00000000-1234-1234-1234-123412341234}" type="slidenum">
              <a:rPr lang="en-US"/>
              <a:t>‹#›</a:t>
            </a:fld>
            <a:endParaRPr/>
          </a:p>
        </p:txBody>
      </p:sp>
      <p:pic>
        <p:nvPicPr>
          <p:cNvPr id="1098" name="Google Shape;1098;p137"/>
          <p:cNvPicPr preferRelativeResize="0"/>
          <p:nvPr/>
        </p:nvPicPr>
        <p:blipFill rotWithShape="1">
          <a:blip r:embed="rId3">
            <a:alphaModFix/>
          </a:blip>
          <a:srcRect b="0" l="0" r="0" t="0"/>
          <a:stretch/>
        </p:blipFill>
        <p:spPr>
          <a:xfrm>
            <a:off x="7406640" y="826240"/>
            <a:ext cx="4169350" cy="5229119"/>
          </a:xfrm>
          <a:prstGeom prst="rect">
            <a:avLst/>
          </a:prstGeom>
          <a:noFill/>
          <a:ln cap="flat" cmpd="sng" w="9525">
            <a:solidFill>
              <a:schemeClr val="dk1"/>
            </a:solidFill>
            <a:prstDash val="solid"/>
            <a:round/>
            <a:headEnd len="sm" w="sm" type="none"/>
            <a:tailEnd len="sm" w="sm" type="none"/>
          </a:ln>
        </p:spPr>
      </p:pic>
      <p:sp>
        <p:nvSpPr>
          <p:cNvPr id="1099" name="Google Shape;1099;p137"/>
          <p:cNvSpPr/>
          <p:nvPr/>
        </p:nvSpPr>
        <p:spPr>
          <a:xfrm>
            <a:off x="212128" y="162623"/>
            <a:ext cx="652395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Some Good References</a:t>
            </a:r>
            <a:endParaRPr b="1" i="0" sz="3200" u="none" cap="none" strike="noStrike">
              <a:solidFill>
                <a:srgbClr val="003C71"/>
              </a:solidFill>
              <a:latin typeface="Arial"/>
              <a:ea typeface="Arial"/>
              <a:cs typeface="Arial"/>
              <a:sym typeface="Arial"/>
            </a:endParaRPr>
          </a:p>
        </p:txBody>
      </p:sp>
      <p:sp>
        <p:nvSpPr>
          <p:cNvPr id="1100" name="Google Shape;1100;p137"/>
          <p:cNvSpPr/>
          <p:nvPr/>
        </p:nvSpPr>
        <p:spPr>
          <a:xfrm>
            <a:off x="7406640" y="6135312"/>
            <a:ext cx="19656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1111"/>
                </a:solidFill>
                <a:latin typeface="Arial"/>
                <a:ea typeface="Arial"/>
                <a:cs typeface="Arial"/>
                <a:sym typeface="Arial"/>
              </a:rPr>
              <a:t>By Marko Luksa, 2018</a:t>
            </a:r>
            <a:endParaRPr b="0" i="0" sz="1400" u="none" cap="none" strike="noStrike">
              <a:solidFill>
                <a:srgbClr val="000000"/>
              </a:solidFill>
              <a:latin typeface="Arial"/>
              <a:ea typeface="Arial"/>
              <a:cs typeface="Arial"/>
              <a:sym typeface="Arial"/>
            </a:endParaRPr>
          </a:p>
        </p:txBody>
      </p:sp>
      <p:sp>
        <p:nvSpPr>
          <p:cNvPr id="1101" name="Google Shape;1101;p137"/>
          <p:cNvSpPr/>
          <p:nvPr/>
        </p:nvSpPr>
        <p:spPr>
          <a:xfrm>
            <a:off x="628260" y="1165821"/>
            <a:ext cx="45015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https://kubernetes.io/docs/tutorials/kubernetes-basics/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02" name="Google Shape;1102;p137"/>
          <p:cNvSpPr/>
          <p:nvPr/>
        </p:nvSpPr>
        <p:spPr>
          <a:xfrm>
            <a:off x="343782" y="901362"/>
            <a:ext cx="3530134"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Kubernetes Official Documents</a:t>
            </a:r>
            <a:endParaRPr b="1" i="0" sz="1600" u="none" cap="none" strike="noStrike">
              <a:solidFill>
                <a:srgbClr val="000000"/>
              </a:solidFill>
              <a:latin typeface="Arial"/>
              <a:ea typeface="Arial"/>
              <a:cs typeface="Arial"/>
              <a:sym typeface="Arial"/>
            </a:endParaRPr>
          </a:p>
        </p:txBody>
      </p:sp>
      <p:pic>
        <p:nvPicPr>
          <p:cNvPr id="1103" name="Google Shape;1103;p137"/>
          <p:cNvPicPr preferRelativeResize="0"/>
          <p:nvPr/>
        </p:nvPicPr>
        <p:blipFill rotWithShape="1">
          <a:blip r:embed="rId5">
            <a:alphaModFix/>
          </a:blip>
          <a:srcRect b="10727" l="8334" r="9783" t="6555"/>
          <a:stretch/>
        </p:blipFill>
        <p:spPr>
          <a:xfrm>
            <a:off x="537493" y="3731039"/>
            <a:ext cx="4592320" cy="2428240"/>
          </a:xfrm>
          <a:prstGeom prst="rect">
            <a:avLst/>
          </a:prstGeom>
          <a:noFill/>
          <a:ln>
            <a:noFill/>
          </a:ln>
        </p:spPr>
      </p:pic>
      <p:sp>
        <p:nvSpPr>
          <p:cNvPr id="1104" name="Google Shape;1104;p137"/>
          <p:cNvSpPr/>
          <p:nvPr/>
        </p:nvSpPr>
        <p:spPr>
          <a:xfrm>
            <a:off x="586151" y="6135312"/>
            <a:ext cx="47884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6">
                  <a:extLst>
                    <a:ext uri="{A12FA001-AC4F-418D-AE19-62706E023703}">
                      <ahyp:hlinkClr val="tx"/>
                    </a:ext>
                  </a:extLst>
                </a:hlinkClick>
              </a:rPr>
              <a:t>https://training.linuxfoundation.org/certification/kubestronaut-bundle/</a:t>
            </a:r>
            <a:r>
              <a:rPr b="0" i="0" lang="en-U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1105" name="Google Shape;1105;p137"/>
          <p:cNvSpPr/>
          <p:nvPr/>
        </p:nvSpPr>
        <p:spPr>
          <a:xfrm>
            <a:off x="1364841" y="6353764"/>
            <a:ext cx="3028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7">
                  <a:extLst>
                    <a:ext uri="{A12FA001-AC4F-418D-AE19-62706E023703}">
                      <ahyp:hlinkClr val="tx"/>
                    </a:ext>
                  </a:extLst>
                </a:hlinkClick>
              </a:rPr>
              <a:t>https://www.cncf.io/training/kubestronaut/</a:t>
            </a:r>
            <a:r>
              <a:rPr b="0" i="0" lang="en-U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1106" name="Google Shape;1106;p137"/>
          <p:cNvSpPr/>
          <p:nvPr/>
        </p:nvSpPr>
        <p:spPr>
          <a:xfrm>
            <a:off x="369182" y="2373819"/>
            <a:ext cx="3844322"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NetworkChuck (YouTube Channel)</a:t>
            </a:r>
            <a:endParaRPr b="1" i="0" sz="1600" u="none" cap="none" strike="noStrike">
              <a:solidFill>
                <a:srgbClr val="000000"/>
              </a:solidFill>
              <a:latin typeface="Arial"/>
              <a:ea typeface="Arial"/>
              <a:cs typeface="Arial"/>
              <a:sym typeface="Arial"/>
            </a:endParaRPr>
          </a:p>
        </p:txBody>
      </p:sp>
      <p:sp>
        <p:nvSpPr>
          <p:cNvPr id="1107" name="Google Shape;1107;p137"/>
          <p:cNvSpPr/>
          <p:nvPr/>
        </p:nvSpPr>
        <p:spPr>
          <a:xfrm>
            <a:off x="369182" y="2754639"/>
            <a:ext cx="4491914"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TechWorld with Nana (YouTube Channel)</a:t>
            </a:r>
            <a:r>
              <a:rPr b="0" i="0" lang="en-US" sz="1600" u="none" cap="none" strike="noStrike">
                <a:solidFill>
                  <a:srgbClr val="000000"/>
                </a:solidFill>
                <a:latin typeface="Arial"/>
                <a:ea typeface="Arial"/>
                <a:cs typeface="Arial"/>
                <a:sym typeface="Arial"/>
              </a:rPr>
              <a:t> </a:t>
            </a:r>
            <a:endParaRPr b="1" i="0" sz="1600" u="none" cap="none" strike="noStrike">
              <a:solidFill>
                <a:srgbClr val="000000"/>
              </a:solidFill>
              <a:latin typeface="Arial"/>
              <a:ea typeface="Arial"/>
              <a:cs typeface="Arial"/>
              <a:sym typeface="Arial"/>
            </a:endParaRPr>
          </a:p>
        </p:txBody>
      </p:sp>
      <p:sp>
        <p:nvSpPr>
          <p:cNvPr id="1108" name="Google Shape;1108;p137"/>
          <p:cNvSpPr/>
          <p:nvPr/>
        </p:nvSpPr>
        <p:spPr>
          <a:xfrm>
            <a:off x="343782" y="3253722"/>
            <a:ext cx="5030859"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Courier New"/>
              <a:buChar char="o"/>
            </a:pPr>
            <a:r>
              <a:rPr b="1" i="0" lang="en-US" sz="1600" u="none" cap="none" strike="noStrike">
                <a:solidFill>
                  <a:srgbClr val="000000"/>
                </a:solidFill>
                <a:latin typeface="Arial"/>
                <a:ea typeface="Arial"/>
                <a:cs typeface="Arial"/>
                <a:sym typeface="Arial"/>
              </a:rPr>
              <a:t>Kubernetes in Action, </a:t>
            </a:r>
            <a:r>
              <a:rPr b="0" i="0" lang="en-US" sz="1600" u="none" cap="none" strike="noStrike">
                <a:solidFill>
                  <a:srgbClr val="000000"/>
                </a:solidFill>
                <a:latin typeface="Arial"/>
                <a:ea typeface="Arial"/>
                <a:cs typeface="Arial"/>
                <a:sym typeface="Arial"/>
              </a:rPr>
              <a:t>Book (Buy from Amazon)</a:t>
            </a:r>
            <a:endParaRPr b="0" i="0" sz="1600" u="none" cap="none" strike="noStrike">
              <a:solidFill>
                <a:srgbClr val="000000"/>
              </a:solidFill>
              <a:latin typeface="Arial"/>
              <a:ea typeface="Arial"/>
              <a:cs typeface="Arial"/>
              <a:sym typeface="Arial"/>
            </a:endParaRPr>
          </a:p>
        </p:txBody>
      </p:sp>
      <p:sp>
        <p:nvSpPr>
          <p:cNvPr id="1109" name="Google Shape;1109;p137"/>
          <p:cNvSpPr/>
          <p:nvPr/>
        </p:nvSpPr>
        <p:spPr>
          <a:xfrm>
            <a:off x="628260" y="1900272"/>
            <a:ext cx="49279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https://devopscube.com/kubernetes-architecture-explained/</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10" name="Google Shape;1110;p137"/>
          <p:cNvSpPr/>
          <p:nvPr/>
        </p:nvSpPr>
        <p:spPr>
          <a:xfrm>
            <a:off x="349430" y="1624436"/>
            <a:ext cx="4075155"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Arial"/>
                <a:ea typeface="Arial"/>
                <a:cs typeface="Arial"/>
                <a:sym typeface="Arial"/>
              </a:rPr>
              <a:t>DevOpsCube Blog (nice K8s images)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descr="A picture containing drawing&#10;&#10;Description automatically generated" id="1116" name="Google Shape;1116;p13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117" name="Google Shape;1117;p138"/>
          <p:cNvSpPr/>
          <p:nvPr/>
        </p:nvSpPr>
        <p:spPr>
          <a:xfrm>
            <a:off x="189068" y="209655"/>
            <a:ext cx="564665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End of Lecture #4</a:t>
            </a:r>
            <a:endParaRPr b="1" i="0" sz="3200" u="none" cap="none" strike="noStrike">
              <a:solidFill>
                <a:srgbClr val="003C71"/>
              </a:solidFill>
              <a:latin typeface="Arial"/>
              <a:ea typeface="Arial"/>
              <a:cs typeface="Arial"/>
              <a:sym typeface="Arial"/>
            </a:endParaRPr>
          </a:p>
        </p:txBody>
      </p:sp>
      <p:pic>
        <p:nvPicPr>
          <p:cNvPr id="1118" name="Google Shape;1118;p138"/>
          <p:cNvPicPr preferRelativeResize="0"/>
          <p:nvPr/>
        </p:nvPicPr>
        <p:blipFill rotWithShape="1">
          <a:blip r:embed="rId4">
            <a:alphaModFix/>
          </a:blip>
          <a:srcRect b="0" l="0" r="0" t="0"/>
          <a:stretch/>
        </p:blipFill>
        <p:spPr>
          <a:xfrm>
            <a:off x="2085996" y="1278110"/>
            <a:ext cx="4933950" cy="8875541"/>
          </a:xfrm>
          <a:prstGeom prst="ellipse">
            <a:avLst/>
          </a:prstGeom>
          <a:noFill/>
          <a:ln>
            <a:noFill/>
          </a:ln>
          <a:effectLst>
            <a:outerShdw rotWithShape="0" algn="ctr" dir="2700000" dist="35921">
              <a:schemeClr val="lt2"/>
            </a:outerShdw>
          </a:effectLst>
        </p:spPr>
      </p:pic>
      <p:sp>
        <p:nvSpPr>
          <p:cNvPr id="1119" name="Google Shape;1119;p138"/>
          <p:cNvSpPr txBox="1"/>
          <p:nvPr/>
        </p:nvSpPr>
        <p:spPr>
          <a:xfrm>
            <a:off x="7019946" y="2847975"/>
            <a:ext cx="387170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Arial"/>
                <a:ea typeface="Arial"/>
                <a:cs typeface="Arial"/>
                <a:sym typeface="Arial"/>
              </a:rPr>
              <a:t>THANK Y☺U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Dawood Sajjadi</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A picture containing drawing&#10;&#10;Description automatically generated" id="270" name="Google Shape;270;p7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71" name="Google Shape;271;p79"/>
          <p:cNvSpPr txBox="1"/>
          <p:nvPr/>
        </p:nvSpPr>
        <p:spPr>
          <a:xfrm>
            <a:off x="496215" y="681891"/>
            <a:ext cx="11394095" cy="738623"/>
          </a:xfrm>
          <a:prstGeom prst="rect">
            <a:avLst/>
          </a:prstGeom>
          <a:noFill/>
          <a:ln>
            <a:noFill/>
          </a:ln>
        </p:spPr>
        <p:txBody>
          <a:bodyPr anchorCtr="0" anchor="t" bIns="45700" lIns="91425" spcFirstLastPara="1" rIns="91425" wrap="square" tIns="45700">
            <a:spAutoFit/>
          </a:bodyPr>
          <a:lstStyle/>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9"/>
          <p:cNvSpPr txBox="1"/>
          <p:nvPr/>
        </p:nvSpPr>
        <p:spPr>
          <a:xfrm>
            <a:off x="687051" y="958849"/>
            <a:ext cx="11006539"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1. When/Why we need </a:t>
            </a:r>
            <a:r>
              <a:rPr b="0" i="0" lang="en-US" sz="2400" u="none" cap="none" strike="noStrike">
                <a:solidFill>
                  <a:srgbClr val="FF0000"/>
                </a:solidFill>
                <a:latin typeface="Arial"/>
                <a:ea typeface="Arial"/>
                <a:cs typeface="Arial"/>
                <a:sym typeface="Arial"/>
              </a:rPr>
              <a:t>Container Orchestration</a:t>
            </a:r>
            <a:r>
              <a:rPr b="0"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2. Explain </a:t>
            </a:r>
            <a:r>
              <a:rPr b="0" i="0" lang="en-US" sz="2400" u="none" cap="none" strike="noStrike">
                <a:solidFill>
                  <a:srgbClr val="FF0000"/>
                </a:solidFill>
                <a:latin typeface="Arial"/>
                <a:ea typeface="Arial"/>
                <a:cs typeface="Arial"/>
                <a:sym typeface="Arial"/>
              </a:rPr>
              <a:t>Kubernetes</a:t>
            </a:r>
            <a:r>
              <a:rPr b="0" i="0" lang="en-US" sz="2400" u="none" cap="none" strike="noStrike">
                <a:solidFill>
                  <a:srgbClr val="00000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Architecture</a:t>
            </a:r>
            <a:r>
              <a:rPr b="0" i="0" lang="en-US" sz="2400" u="none" cap="none" strike="noStrike">
                <a:solidFill>
                  <a:srgbClr val="000000"/>
                </a:solidFill>
                <a:latin typeface="Arial"/>
                <a:ea typeface="Arial"/>
                <a:cs typeface="Arial"/>
                <a:sym typeface="Arial"/>
              </a:rPr>
              <a:t> and its components</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3. Describe POD and </a:t>
            </a:r>
            <a:r>
              <a:rPr b="0" i="0" lang="en-US" sz="2400" u="none" cap="none" strike="noStrike">
                <a:solidFill>
                  <a:srgbClr val="FF0000"/>
                </a:solidFill>
                <a:latin typeface="Arial"/>
                <a:ea typeface="Arial"/>
                <a:cs typeface="Arial"/>
                <a:sym typeface="Arial"/>
              </a:rPr>
              <a:t>Core concepts of Kubernetes </a:t>
            </a:r>
            <a:r>
              <a:rPr b="0" i="0" lang="en-US" sz="2400" u="none" cap="none" strike="noStrike">
                <a:solidFill>
                  <a:srgbClr val="000000"/>
                </a:solidFill>
                <a:latin typeface="Arial"/>
                <a:ea typeface="Arial"/>
                <a:cs typeface="Arial"/>
                <a:sym typeface="Arial"/>
              </a:rPr>
              <a:t>for service provisioning</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4. Explain basic </a:t>
            </a:r>
            <a:r>
              <a:rPr b="0" i="0" lang="en-US" sz="2400" u="none" cap="none" strike="noStrike">
                <a:solidFill>
                  <a:srgbClr val="FF0000"/>
                </a:solidFill>
                <a:latin typeface="Arial"/>
                <a:ea typeface="Arial"/>
                <a:cs typeface="Arial"/>
                <a:sym typeface="Arial"/>
              </a:rPr>
              <a:t>Networking and Storage </a:t>
            </a:r>
            <a:r>
              <a:rPr b="0" i="0" lang="en-US" sz="2400" u="none" cap="none" strike="noStrike">
                <a:solidFill>
                  <a:srgbClr val="000000"/>
                </a:solidFill>
                <a:latin typeface="Arial"/>
                <a:ea typeface="Arial"/>
                <a:cs typeface="Arial"/>
                <a:sym typeface="Arial"/>
              </a:rPr>
              <a:t>management in </a:t>
            </a:r>
            <a:r>
              <a:rPr b="0" i="0" lang="en-US" sz="2400" u="none" cap="none" strike="noStrike">
                <a:solidFill>
                  <a:srgbClr val="FF0000"/>
                </a:solidFill>
                <a:latin typeface="Arial"/>
                <a:ea typeface="Arial"/>
                <a:cs typeface="Arial"/>
                <a:sym typeface="Arial"/>
              </a:rPr>
              <a:t>Kubernetes</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5. How scaling mechanism works in </a:t>
            </a:r>
            <a:r>
              <a:rPr b="0" i="0" lang="en-US" sz="2400" u="none" cap="none" strike="noStrike">
                <a:solidFill>
                  <a:srgbClr val="FF0000"/>
                </a:solidFill>
                <a:latin typeface="Arial"/>
                <a:ea typeface="Arial"/>
                <a:cs typeface="Arial"/>
                <a:sym typeface="Arial"/>
              </a:rPr>
              <a:t>Kubernetes</a:t>
            </a:r>
            <a:r>
              <a:rPr b="0" i="0" lang="en-US" sz="2400" u="none" cap="none" strike="noStrike">
                <a:solidFill>
                  <a:schemeClr val="dk1"/>
                </a:solidFill>
                <a:latin typeface="Arial"/>
                <a:ea typeface="Arial"/>
                <a:cs typeface="Arial"/>
                <a:sym typeface="Arial"/>
              </a:rPr>
              <a:t> to handle varying workloads? </a:t>
            </a:r>
            <a:endParaRPr b="0" i="0" sz="2400" u="none" cap="none" strike="noStrike">
              <a:solidFill>
                <a:schemeClr val="dk1"/>
              </a:solidFill>
              <a:latin typeface="Arial"/>
              <a:ea typeface="Arial"/>
              <a:cs typeface="Arial"/>
              <a:sym typeface="Arial"/>
            </a:endParaRPr>
          </a:p>
        </p:txBody>
      </p:sp>
      <p:sp>
        <p:nvSpPr>
          <p:cNvPr id="273" name="Google Shape;273;p79"/>
          <p:cNvSpPr/>
          <p:nvPr/>
        </p:nvSpPr>
        <p:spPr>
          <a:xfrm>
            <a:off x="190200" y="97116"/>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Learning Outcomes of Week #4</a:t>
            </a:r>
            <a:endParaRPr b="1" i="0" sz="3200" u="none" cap="none" strike="noStrike">
              <a:solidFill>
                <a:srgbClr val="003C7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A picture containing drawing&#10;&#10;Description automatically generated" id="279" name="Google Shape;279;p8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grpSp>
        <p:nvGrpSpPr>
          <p:cNvPr id="280" name="Google Shape;280;p80"/>
          <p:cNvGrpSpPr/>
          <p:nvPr/>
        </p:nvGrpSpPr>
        <p:grpSpPr>
          <a:xfrm>
            <a:off x="3190791" y="561554"/>
            <a:ext cx="6467460" cy="6279609"/>
            <a:chOff x="4291803" y="319787"/>
            <a:chExt cx="6467460" cy="6279609"/>
          </a:xfrm>
        </p:grpSpPr>
        <p:pic>
          <p:nvPicPr>
            <p:cNvPr id="281" name="Google Shape;281;p80"/>
            <p:cNvPicPr preferRelativeResize="0"/>
            <p:nvPr/>
          </p:nvPicPr>
          <p:blipFill rotWithShape="1">
            <a:blip r:embed="rId4">
              <a:alphaModFix/>
            </a:blip>
            <a:srcRect b="0" l="0" r="0" t="0"/>
            <a:stretch/>
          </p:blipFill>
          <p:spPr>
            <a:xfrm>
              <a:off x="4291803" y="319787"/>
              <a:ext cx="6467460" cy="6279609"/>
            </a:xfrm>
            <a:prstGeom prst="rect">
              <a:avLst/>
            </a:prstGeom>
            <a:noFill/>
            <a:ln>
              <a:noFill/>
            </a:ln>
          </p:spPr>
        </p:pic>
        <p:sp>
          <p:nvSpPr>
            <p:cNvPr id="282" name="Google Shape;282;p80"/>
            <p:cNvSpPr txBox="1"/>
            <p:nvPr/>
          </p:nvSpPr>
          <p:spPr>
            <a:xfrm>
              <a:off x="6997183" y="558182"/>
              <a:ext cx="10567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FF00"/>
                  </a:solidFill>
                  <a:latin typeface="Arial"/>
                  <a:ea typeface="Arial"/>
                  <a:cs typeface="Arial"/>
                  <a:sym typeface="Arial"/>
                </a:rPr>
                <a:t>Pod</a:t>
              </a:r>
              <a:endParaRPr b="1" i="0" sz="3600" u="none" cap="none" strike="noStrike">
                <a:solidFill>
                  <a:srgbClr val="FFFF00"/>
                </a:solidFill>
                <a:latin typeface="Arial"/>
                <a:ea typeface="Arial"/>
                <a:cs typeface="Arial"/>
                <a:sym typeface="Arial"/>
              </a:endParaRPr>
            </a:p>
          </p:txBody>
        </p:sp>
        <p:sp>
          <p:nvSpPr>
            <p:cNvPr id="283" name="Google Shape;283;p80"/>
            <p:cNvSpPr txBox="1"/>
            <p:nvPr/>
          </p:nvSpPr>
          <p:spPr>
            <a:xfrm>
              <a:off x="6727878" y="2944596"/>
              <a:ext cx="159530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B0F0"/>
                  </a:solidFill>
                  <a:latin typeface="Baumans"/>
                  <a:ea typeface="Baumans"/>
                  <a:cs typeface="Baumans"/>
                  <a:sym typeface="Baumans"/>
                </a:rPr>
                <a:t>Kubernetes</a:t>
              </a:r>
              <a:endParaRPr b="1" i="0" sz="2200" u="none" cap="none" strike="noStrike">
                <a:solidFill>
                  <a:srgbClr val="00B0F0"/>
                </a:solidFill>
                <a:latin typeface="Baumans"/>
                <a:ea typeface="Baumans"/>
                <a:cs typeface="Baumans"/>
                <a:sym typeface="Baumans"/>
              </a:endParaRPr>
            </a:p>
          </p:txBody>
        </p:sp>
        <p:sp>
          <p:nvSpPr>
            <p:cNvPr id="284" name="Google Shape;284;p80"/>
            <p:cNvSpPr txBox="1"/>
            <p:nvPr/>
          </p:nvSpPr>
          <p:spPr>
            <a:xfrm>
              <a:off x="8741218" y="1610002"/>
              <a:ext cx="139814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4"/>
                  </a:solidFill>
                  <a:latin typeface="Algerian"/>
                  <a:ea typeface="Algerian"/>
                  <a:cs typeface="Algerian"/>
                  <a:sym typeface="Algerian"/>
                </a:rPr>
                <a:t>Service</a:t>
              </a:r>
              <a:endParaRPr b="1" i="0" sz="2400" u="none" cap="none" strike="noStrike">
                <a:solidFill>
                  <a:schemeClr val="accent4"/>
                </a:solidFill>
                <a:latin typeface="Algerian"/>
                <a:ea typeface="Algerian"/>
                <a:cs typeface="Algerian"/>
                <a:sym typeface="Algerian"/>
              </a:endParaRPr>
            </a:p>
          </p:txBody>
        </p:sp>
        <p:sp>
          <p:nvSpPr>
            <p:cNvPr id="285" name="Google Shape;285;p80"/>
            <p:cNvSpPr txBox="1"/>
            <p:nvPr/>
          </p:nvSpPr>
          <p:spPr>
            <a:xfrm rot="-2243118">
              <a:off x="4485476" y="2725674"/>
              <a:ext cx="15103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FF"/>
                  </a:solidFill>
                  <a:latin typeface="Arial"/>
                  <a:ea typeface="Arial"/>
                  <a:cs typeface="Arial"/>
                  <a:sym typeface="Arial"/>
                </a:rPr>
                <a:t>ConfigMap</a:t>
              </a:r>
              <a:endParaRPr b="1" i="0" sz="2000" u="none" cap="none" strike="noStrike">
                <a:solidFill>
                  <a:srgbClr val="FF00FF"/>
                </a:solidFill>
                <a:latin typeface="Arial"/>
                <a:ea typeface="Arial"/>
                <a:cs typeface="Arial"/>
                <a:sym typeface="Arial"/>
              </a:endParaRPr>
            </a:p>
          </p:txBody>
        </p:sp>
        <p:sp>
          <p:nvSpPr>
            <p:cNvPr id="286" name="Google Shape;286;p80"/>
            <p:cNvSpPr txBox="1"/>
            <p:nvPr/>
          </p:nvSpPr>
          <p:spPr>
            <a:xfrm>
              <a:off x="4682364" y="3343153"/>
              <a:ext cx="122138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B3C6E7"/>
                  </a:solidFill>
                  <a:latin typeface="Arial"/>
                  <a:ea typeface="Arial"/>
                  <a:cs typeface="Arial"/>
                  <a:sym typeface="Arial"/>
                </a:rPr>
                <a:t>Secret</a:t>
              </a:r>
              <a:endParaRPr b="1" i="0" sz="2400" u="none" cap="none" strike="noStrike">
                <a:solidFill>
                  <a:srgbClr val="B3C6E7"/>
                </a:solidFill>
                <a:latin typeface="Arial"/>
                <a:ea typeface="Arial"/>
                <a:cs typeface="Arial"/>
                <a:sym typeface="Arial"/>
              </a:endParaRPr>
            </a:p>
          </p:txBody>
        </p:sp>
        <p:sp>
          <p:nvSpPr>
            <p:cNvPr id="287" name="Google Shape;287;p80"/>
            <p:cNvSpPr txBox="1"/>
            <p:nvPr/>
          </p:nvSpPr>
          <p:spPr>
            <a:xfrm>
              <a:off x="6910560" y="4824102"/>
              <a:ext cx="137235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Scaling</a:t>
              </a:r>
              <a:endParaRPr b="1" i="0" sz="2400" u="none" cap="none" strike="noStrike">
                <a:solidFill>
                  <a:srgbClr val="FF0000"/>
                </a:solidFill>
                <a:latin typeface="Arial"/>
                <a:ea typeface="Arial"/>
                <a:cs typeface="Arial"/>
                <a:sym typeface="Arial"/>
              </a:endParaRPr>
            </a:p>
          </p:txBody>
        </p:sp>
        <p:sp>
          <p:nvSpPr>
            <p:cNvPr id="288" name="Google Shape;288;p80"/>
            <p:cNvSpPr txBox="1"/>
            <p:nvPr/>
          </p:nvSpPr>
          <p:spPr>
            <a:xfrm>
              <a:off x="4936943" y="1567048"/>
              <a:ext cx="197361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4E0B2"/>
                  </a:solidFill>
                  <a:latin typeface="Arial Rounded"/>
                  <a:ea typeface="Arial Rounded"/>
                  <a:cs typeface="Arial Rounded"/>
                  <a:sym typeface="Arial Rounded"/>
                </a:rPr>
                <a:t>Deployment</a:t>
              </a:r>
              <a:endParaRPr b="1" i="0" sz="2400" u="none" cap="none" strike="noStrike">
                <a:solidFill>
                  <a:srgbClr val="C4E0B2"/>
                </a:solidFill>
                <a:latin typeface="Arial Rounded"/>
                <a:ea typeface="Arial Rounded"/>
                <a:cs typeface="Arial Rounded"/>
                <a:sym typeface="Arial Rounded"/>
              </a:endParaRPr>
            </a:p>
          </p:txBody>
        </p:sp>
        <p:sp>
          <p:nvSpPr>
            <p:cNvPr id="289" name="Google Shape;289;p80"/>
            <p:cNvSpPr txBox="1"/>
            <p:nvPr/>
          </p:nvSpPr>
          <p:spPr>
            <a:xfrm rot="-2151767">
              <a:off x="5918359" y="2160675"/>
              <a:ext cx="149592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8135"/>
                  </a:solidFill>
                  <a:latin typeface="Overlock"/>
                  <a:ea typeface="Overlock"/>
                  <a:cs typeface="Overlock"/>
                  <a:sym typeface="Overlock"/>
                </a:rPr>
                <a:t>ReplicaSet</a:t>
              </a:r>
              <a:endParaRPr b="1" i="0" sz="2000" u="none" cap="none" strike="noStrike">
                <a:solidFill>
                  <a:srgbClr val="548135"/>
                </a:solidFill>
                <a:latin typeface="Overlock"/>
                <a:ea typeface="Overlock"/>
                <a:cs typeface="Overlock"/>
                <a:sym typeface="Overlock"/>
              </a:endParaRPr>
            </a:p>
          </p:txBody>
        </p:sp>
        <p:sp>
          <p:nvSpPr>
            <p:cNvPr id="290" name="Google Shape;290;p80"/>
            <p:cNvSpPr txBox="1"/>
            <p:nvPr/>
          </p:nvSpPr>
          <p:spPr>
            <a:xfrm rot="502485">
              <a:off x="4957566" y="4675386"/>
              <a:ext cx="15969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D966"/>
                  </a:solidFill>
                  <a:latin typeface="Oi"/>
                  <a:ea typeface="Oi"/>
                  <a:cs typeface="Oi"/>
                  <a:sym typeface="Oi"/>
                </a:rPr>
                <a:t>DaemonSet</a:t>
              </a:r>
              <a:endParaRPr b="1" i="0" sz="2000" u="none" cap="none" strike="noStrike">
                <a:solidFill>
                  <a:srgbClr val="FFD966"/>
                </a:solidFill>
                <a:latin typeface="Oi"/>
                <a:ea typeface="Oi"/>
                <a:cs typeface="Oi"/>
                <a:sym typeface="Oi"/>
              </a:endParaRPr>
            </a:p>
          </p:txBody>
        </p:sp>
        <p:sp>
          <p:nvSpPr>
            <p:cNvPr id="291" name="Google Shape;291;p80"/>
            <p:cNvSpPr txBox="1"/>
            <p:nvPr/>
          </p:nvSpPr>
          <p:spPr>
            <a:xfrm rot="-1517956">
              <a:off x="8504899" y="4616460"/>
              <a:ext cx="15231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A8D08C"/>
                  </a:solidFill>
                  <a:latin typeface="Arial"/>
                  <a:ea typeface="Arial"/>
                  <a:cs typeface="Arial"/>
                  <a:sym typeface="Arial"/>
                </a:rPr>
                <a:t>StatefulSet</a:t>
              </a:r>
              <a:endParaRPr b="1" i="0" sz="2000" u="none" cap="none" strike="noStrike">
                <a:solidFill>
                  <a:srgbClr val="A8D08C"/>
                </a:solidFill>
                <a:latin typeface="Arial"/>
                <a:ea typeface="Arial"/>
                <a:cs typeface="Arial"/>
                <a:sym typeface="Arial"/>
              </a:endParaRPr>
            </a:p>
          </p:txBody>
        </p:sp>
        <p:sp>
          <p:nvSpPr>
            <p:cNvPr id="292" name="Google Shape;292;p80"/>
            <p:cNvSpPr txBox="1"/>
            <p:nvPr/>
          </p:nvSpPr>
          <p:spPr>
            <a:xfrm rot="1973837">
              <a:off x="8955059" y="2735732"/>
              <a:ext cx="15087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EDEDED"/>
                  </a:solidFill>
                  <a:latin typeface="Baumans"/>
                  <a:ea typeface="Baumans"/>
                  <a:cs typeface="Baumans"/>
                  <a:sym typeface="Baumans"/>
                </a:rPr>
                <a:t>API Server</a:t>
              </a:r>
              <a:endParaRPr b="1" i="0" sz="2400" u="none" cap="none" strike="noStrike">
                <a:solidFill>
                  <a:srgbClr val="EDEDED"/>
                </a:solidFill>
                <a:latin typeface="Baumans"/>
                <a:ea typeface="Baumans"/>
                <a:cs typeface="Baumans"/>
                <a:sym typeface="Baumans"/>
              </a:endParaRPr>
            </a:p>
          </p:txBody>
        </p:sp>
        <p:sp>
          <p:nvSpPr>
            <p:cNvPr id="293" name="Google Shape;293;p80"/>
            <p:cNvSpPr txBox="1"/>
            <p:nvPr/>
          </p:nvSpPr>
          <p:spPr>
            <a:xfrm>
              <a:off x="4444827" y="3969907"/>
              <a:ext cx="11118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D966"/>
                  </a:solidFill>
                  <a:latin typeface="Arial"/>
                  <a:ea typeface="Arial"/>
                  <a:cs typeface="Arial"/>
                  <a:sym typeface="Arial"/>
                </a:rPr>
                <a:t>etcd</a:t>
              </a:r>
              <a:endParaRPr b="1" i="0" sz="2400" u="none" cap="none" strike="noStrike">
                <a:solidFill>
                  <a:srgbClr val="FFD966"/>
                </a:solidFill>
                <a:latin typeface="Arial"/>
                <a:ea typeface="Arial"/>
                <a:cs typeface="Arial"/>
                <a:sym typeface="Arial"/>
              </a:endParaRPr>
            </a:p>
          </p:txBody>
        </p:sp>
        <p:sp>
          <p:nvSpPr>
            <p:cNvPr id="294" name="Google Shape;294;p80"/>
            <p:cNvSpPr txBox="1"/>
            <p:nvPr/>
          </p:nvSpPr>
          <p:spPr>
            <a:xfrm rot="865691">
              <a:off x="8312774" y="3689459"/>
              <a:ext cx="1753343"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Arial"/>
                  <a:ea typeface="Arial"/>
                  <a:cs typeface="Arial"/>
                  <a:sym typeface="Arial"/>
                </a:rPr>
                <a:t>Scheduler</a:t>
              </a:r>
              <a:endParaRPr b="1" i="0" sz="2400" u="none" cap="none" strike="noStrike">
                <a:solidFill>
                  <a:srgbClr val="C55A11"/>
                </a:solidFill>
                <a:latin typeface="Arial"/>
                <a:ea typeface="Arial"/>
                <a:cs typeface="Arial"/>
                <a:sym typeface="Arial"/>
              </a:endParaRPr>
            </a:p>
          </p:txBody>
        </p:sp>
        <p:sp>
          <p:nvSpPr>
            <p:cNvPr id="295" name="Google Shape;295;p80"/>
            <p:cNvSpPr txBox="1"/>
            <p:nvPr/>
          </p:nvSpPr>
          <p:spPr>
            <a:xfrm>
              <a:off x="8053883" y="5661337"/>
              <a:ext cx="107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D0CECE"/>
                  </a:solidFill>
                  <a:latin typeface="Overlock"/>
                  <a:ea typeface="Overlock"/>
                  <a:cs typeface="Overlock"/>
                  <a:sym typeface="Overlock"/>
                </a:rPr>
                <a:t>Kubelet</a:t>
              </a:r>
              <a:endParaRPr b="1" i="0" sz="2000" u="none" cap="none" strike="noStrike">
                <a:solidFill>
                  <a:srgbClr val="D0CECE"/>
                </a:solidFill>
                <a:latin typeface="Overlock"/>
                <a:ea typeface="Overlock"/>
                <a:cs typeface="Overlock"/>
                <a:sym typeface="Overlock"/>
              </a:endParaRPr>
            </a:p>
          </p:txBody>
        </p:sp>
        <p:sp>
          <p:nvSpPr>
            <p:cNvPr id="296" name="Google Shape;296;p80"/>
            <p:cNvSpPr txBox="1"/>
            <p:nvPr/>
          </p:nvSpPr>
          <p:spPr>
            <a:xfrm>
              <a:off x="6017587" y="5623336"/>
              <a:ext cx="154080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D0CECE"/>
                  </a:solidFill>
                  <a:latin typeface="Overlock"/>
                  <a:ea typeface="Overlock"/>
                  <a:cs typeface="Overlock"/>
                  <a:sym typeface="Overlock"/>
                </a:rPr>
                <a:t>Kube-proxy</a:t>
              </a:r>
              <a:endParaRPr b="1" i="0" sz="2000" u="none" cap="none" strike="noStrike">
                <a:solidFill>
                  <a:srgbClr val="D0CECE"/>
                </a:solidFill>
                <a:latin typeface="Overlock"/>
                <a:ea typeface="Overlock"/>
                <a:cs typeface="Overlock"/>
                <a:sym typeface="Overlock"/>
              </a:endParaRPr>
            </a:p>
          </p:txBody>
        </p:sp>
        <p:sp>
          <p:nvSpPr>
            <p:cNvPr id="297" name="Google Shape;297;p80"/>
            <p:cNvSpPr txBox="1"/>
            <p:nvPr/>
          </p:nvSpPr>
          <p:spPr>
            <a:xfrm>
              <a:off x="6042464" y="1206510"/>
              <a:ext cx="310854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4B081"/>
                  </a:solidFill>
                  <a:latin typeface="Oi"/>
                  <a:ea typeface="Oi"/>
                  <a:cs typeface="Oi"/>
                  <a:sym typeface="Oi"/>
                </a:rPr>
                <a:t>Container   Runtime</a:t>
              </a:r>
              <a:endParaRPr b="1" i="0" sz="2000" u="none" cap="none" strike="noStrike">
                <a:solidFill>
                  <a:srgbClr val="F4B081"/>
                </a:solidFill>
                <a:latin typeface="Oi"/>
                <a:ea typeface="Oi"/>
                <a:cs typeface="Oi"/>
                <a:sym typeface="Oi"/>
              </a:endParaRPr>
            </a:p>
          </p:txBody>
        </p:sp>
        <p:sp>
          <p:nvSpPr>
            <p:cNvPr id="298" name="Google Shape;298;p80"/>
            <p:cNvSpPr txBox="1"/>
            <p:nvPr/>
          </p:nvSpPr>
          <p:spPr>
            <a:xfrm>
              <a:off x="6172233" y="6010331"/>
              <a:ext cx="366991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EE599"/>
                  </a:solidFill>
                  <a:latin typeface="Arial"/>
                  <a:ea typeface="Arial"/>
                  <a:cs typeface="Arial"/>
                  <a:sym typeface="Arial"/>
                </a:rPr>
                <a:t>Controller Manager</a:t>
              </a:r>
              <a:endParaRPr b="1" i="0" sz="2400" u="none" cap="none" strike="noStrike">
                <a:solidFill>
                  <a:srgbClr val="FEE599"/>
                </a:solidFill>
                <a:latin typeface="Arial"/>
                <a:ea typeface="Arial"/>
                <a:cs typeface="Arial"/>
                <a:sym typeface="Arial"/>
              </a:endParaRPr>
            </a:p>
          </p:txBody>
        </p:sp>
        <p:sp>
          <p:nvSpPr>
            <p:cNvPr id="299" name="Google Shape;299;p80"/>
            <p:cNvSpPr txBox="1"/>
            <p:nvPr/>
          </p:nvSpPr>
          <p:spPr>
            <a:xfrm>
              <a:off x="9818841" y="3810822"/>
              <a:ext cx="75373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BE4D4"/>
                  </a:solidFill>
                  <a:latin typeface="Impact"/>
                  <a:ea typeface="Impact"/>
                  <a:cs typeface="Impact"/>
                  <a:sym typeface="Impact"/>
                </a:rPr>
                <a:t>CNI</a:t>
              </a:r>
              <a:endParaRPr b="1" i="0" sz="3200" u="none" cap="none" strike="noStrike">
                <a:solidFill>
                  <a:srgbClr val="FBE4D4"/>
                </a:solidFill>
                <a:latin typeface="Impact"/>
                <a:ea typeface="Impact"/>
                <a:cs typeface="Impact"/>
                <a:sym typeface="Impact"/>
              </a:endParaRPr>
            </a:p>
          </p:txBody>
        </p:sp>
        <p:sp>
          <p:nvSpPr>
            <p:cNvPr id="300" name="Google Shape;300;p80"/>
            <p:cNvSpPr txBox="1"/>
            <p:nvPr/>
          </p:nvSpPr>
          <p:spPr>
            <a:xfrm>
              <a:off x="7161490" y="3768827"/>
              <a:ext cx="7938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lgerian"/>
                  <a:ea typeface="Algerian"/>
                  <a:cs typeface="Algerian"/>
                  <a:sym typeface="Algerian"/>
                </a:rPr>
                <a:t>HPA</a:t>
              </a:r>
              <a:endParaRPr b="1" i="0" sz="2400" u="none" cap="none" strike="noStrike">
                <a:solidFill>
                  <a:schemeClr val="accent1"/>
                </a:solidFill>
                <a:latin typeface="Algerian"/>
                <a:ea typeface="Algerian"/>
                <a:cs typeface="Algerian"/>
                <a:sym typeface="Algerian"/>
              </a:endParaRPr>
            </a:p>
          </p:txBody>
        </p:sp>
      </p:grpSp>
      <p:sp>
        <p:nvSpPr>
          <p:cNvPr descr="File:Kubernetes logo without workmark.svg - Wikipedia" id="301" name="Google Shape;301;p8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80"/>
          <p:cNvSpPr/>
          <p:nvPr/>
        </p:nvSpPr>
        <p:spPr>
          <a:xfrm>
            <a:off x="190200" y="97116"/>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Learning Outcomes of Week #4</a:t>
            </a:r>
            <a:endParaRPr b="1" i="0" sz="3200" u="none" cap="none" strike="noStrike">
              <a:solidFill>
                <a:srgbClr val="003C7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81"/>
          <p:cNvSpPr/>
          <p:nvPr/>
        </p:nvSpPr>
        <p:spPr>
          <a:xfrm>
            <a:off x="354368" y="319787"/>
            <a:ext cx="56846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Why Need Kubernetes?</a:t>
            </a:r>
            <a:endParaRPr b="1" i="0" sz="3200" u="none" cap="none" strike="noStrike">
              <a:solidFill>
                <a:srgbClr val="003C71"/>
              </a:solidFill>
              <a:latin typeface="Arial"/>
              <a:ea typeface="Arial"/>
              <a:cs typeface="Arial"/>
              <a:sym typeface="Arial"/>
            </a:endParaRPr>
          </a:p>
        </p:txBody>
      </p:sp>
      <p:pic>
        <p:nvPicPr>
          <p:cNvPr descr="A picture containing drawing&#10;&#10;Description automatically generated" id="309" name="Google Shape;309;p8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310" name="Google Shape;310;p81"/>
          <p:cNvPicPr preferRelativeResize="0"/>
          <p:nvPr/>
        </p:nvPicPr>
        <p:blipFill rotWithShape="1">
          <a:blip r:embed="rId4">
            <a:alphaModFix/>
          </a:blip>
          <a:srcRect b="0" l="0" r="0" t="4874"/>
          <a:stretch/>
        </p:blipFill>
        <p:spPr>
          <a:xfrm>
            <a:off x="2594610" y="1062989"/>
            <a:ext cx="7785921" cy="56921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2020-01-18T07:24:59Z</dcterms:created>
  <dc:creator>Dawood Sajjadi</dc:creator>
</cp:coreProperties>
</file>